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grandir Bold" charset="1" panose="00000800000000000000"/>
      <p:regular r:id="rId27"/>
    </p:embeddedFont>
    <p:embeddedFont>
      <p:font typeface="Montserrat Bold" charset="1" panose="00000800000000000000"/>
      <p:regular r:id="rId28"/>
    </p:embeddedFont>
    <p:embeddedFont>
      <p:font typeface="Montserrat" charset="1" panose="00000500000000000000"/>
      <p:regular r:id="rId29"/>
    </p:embeddedFont>
    <p:embeddedFont>
      <p:font typeface="Agrandir"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true" flipV="true" rot="5400000">
            <a:off x="11419863" y="2966498"/>
            <a:ext cx="8926745" cy="8960347"/>
          </a:xfrm>
          <a:custGeom>
            <a:avLst/>
            <a:gdLst/>
            <a:ahLst/>
            <a:cxnLst/>
            <a:rect r="r" b="b" t="t" l="l"/>
            <a:pathLst>
              <a:path h="8960347" w="8926745">
                <a:moveTo>
                  <a:pt x="8926745" y="8960346"/>
                </a:moveTo>
                <a:lnTo>
                  <a:pt x="0" y="8960346"/>
                </a:lnTo>
                <a:lnTo>
                  <a:pt x="0" y="0"/>
                </a:lnTo>
                <a:lnTo>
                  <a:pt x="8926745" y="0"/>
                </a:lnTo>
                <a:lnTo>
                  <a:pt x="8926745" y="8960346"/>
                </a:lnTo>
                <a:close/>
              </a:path>
            </a:pathLst>
          </a:custGeom>
          <a:blipFill>
            <a:blip r:embed="rId2"/>
            <a:stretch>
              <a:fillRect l="0" t="0" r="0" b="0"/>
            </a:stretch>
          </a:blipFill>
        </p:spPr>
      </p:sp>
      <p:sp>
        <p:nvSpPr>
          <p:cNvPr name="Freeform 3" id="3"/>
          <p:cNvSpPr/>
          <p:nvPr/>
        </p:nvSpPr>
        <p:spPr>
          <a:xfrm flipH="false" flipV="false" rot="0">
            <a:off x="10778769" y="717658"/>
            <a:ext cx="3877306" cy="3941808"/>
          </a:xfrm>
          <a:custGeom>
            <a:avLst/>
            <a:gdLst/>
            <a:ahLst/>
            <a:cxnLst/>
            <a:rect r="r" b="b" t="t" l="l"/>
            <a:pathLst>
              <a:path h="3941808" w="3877306">
                <a:moveTo>
                  <a:pt x="0" y="0"/>
                </a:moveTo>
                <a:lnTo>
                  <a:pt x="3877306" y="0"/>
                </a:lnTo>
                <a:lnTo>
                  <a:pt x="3877306" y="3941808"/>
                </a:lnTo>
                <a:lnTo>
                  <a:pt x="0" y="3941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87974" y="7251994"/>
            <a:ext cx="2985342" cy="3035006"/>
          </a:xfrm>
          <a:custGeom>
            <a:avLst/>
            <a:gdLst/>
            <a:ahLst/>
            <a:cxnLst/>
            <a:rect r="r" b="b" t="t" l="l"/>
            <a:pathLst>
              <a:path h="3035006" w="2985342">
                <a:moveTo>
                  <a:pt x="0" y="0"/>
                </a:moveTo>
                <a:lnTo>
                  <a:pt x="2985342" y="0"/>
                </a:lnTo>
                <a:lnTo>
                  <a:pt x="2985342" y="3035006"/>
                </a:lnTo>
                <a:lnTo>
                  <a:pt x="0" y="3035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5400000">
            <a:off x="-728912" y="1343773"/>
            <a:ext cx="1754310" cy="1760913"/>
          </a:xfrm>
          <a:custGeom>
            <a:avLst/>
            <a:gdLst/>
            <a:ahLst/>
            <a:cxnLst/>
            <a:rect r="r" b="b" t="t" l="l"/>
            <a:pathLst>
              <a:path h="1760913" w="1754310">
                <a:moveTo>
                  <a:pt x="1754310" y="1760913"/>
                </a:moveTo>
                <a:lnTo>
                  <a:pt x="0" y="1760913"/>
                </a:lnTo>
                <a:lnTo>
                  <a:pt x="0" y="0"/>
                </a:lnTo>
                <a:lnTo>
                  <a:pt x="1754310" y="0"/>
                </a:lnTo>
                <a:lnTo>
                  <a:pt x="1754310" y="1760913"/>
                </a:lnTo>
                <a:close/>
              </a:path>
            </a:pathLst>
          </a:custGeom>
          <a:blipFill>
            <a:blip r:embed="rId2">
              <a:alphaModFix amt="54000"/>
            </a:blip>
            <a:stretch>
              <a:fillRect l="0" t="0" r="0" b="0"/>
            </a:stretch>
          </a:blipFill>
        </p:spPr>
      </p:sp>
      <p:sp>
        <p:nvSpPr>
          <p:cNvPr name="TextBox 6" id="6"/>
          <p:cNvSpPr txBox="true"/>
          <p:nvPr/>
        </p:nvSpPr>
        <p:spPr>
          <a:xfrm rot="0">
            <a:off x="632959" y="3497985"/>
            <a:ext cx="9010177" cy="4186811"/>
          </a:xfrm>
          <a:prstGeom prst="rect">
            <a:avLst/>
          </a:prstGeom>
        </p:spPr>
        <p:txBody>
          <a:bodyPr anchor="t" rtlCol="false" tIns="0" lIns="0" bIns="0" rIns="0">
            <a:spAutoFit/>
          </a:bodyPr>
          <a:lstStyle/>
          <a:p>
            <a:pPr algn="l">
              <a:lnSpc>
                <a:spcPts val="8010"/>
              </a:lnSpc>
            </a:pPr>
            <a:r>
              <a:rPr lang="en-US" b="true" sz="6022" spc="234">
                <a:solidFill>
                  <a:srgbClr val="FFFFFF"/>
                </a:solidFill>
                <a:latin typeface="Agrandir Bold"/>
                <a:ea typeface="Agrandir Bold"/>
                <a:cs typeface="Agrandir Bold"/>
                <a:sym typeface="Agrandir Bold"/>
              </a:rPr>
              <a:t>NUTRITION APP FOR HYPERTENSION ,HYPOTENSION AND DIABETICS. </a:t>
            </a:r>
          </a:p>
        </p:txBody>
      </p:sp>
      <p:sp>
        <p:nvSpPr>
          <p:cNvPr name="TextBox 7" id="7"/>
          <p:cNvSpPr txBox="true"/>
          <p:nvPr/>
        </p:nvSpPr>
        <p:spPr>
          <a:xfrm rot="0">
            <a:off x="9515475" y="2185832"/>
            <a:ext cx="5070449" cy="1157861"/>
          </a:xfrm>
          <a:prstGeom prst="rect">
            <a:avLst/>
          </a:prstGeom>
        </p:spPr>
        <p:txBody>
          <a:bodyPr anchor="t" rtlCol="false" tIns="0" lIns="0" bIns="0" rIns="0">
            <a:spAutoFit/>
          </a:bodyPr>
          <a:lstStyle/>
          <a:p>
            <a:pPr algn="l">
              <a:lnSpc>
                <a:spcPts val="8010"/>
              </a:lnSpc>
            </a:pPr>
            <a:r>
              <a:rPr lang="en-US" b="true" sz="6022" spc="234">
                <a:solidFill>
                  <a:srgbClr val="FFFFFF"/>
                </a:solidFill>
                <a:latin typeface="Agrandir Bold"/>
                <a:ea typeface="Agrandir Bold"/>
                <a:cs typeface="Agrandir Bold"/>
                <a:sym typeface="Agrandir Bold"/>
              </a:rPr>
              <a:t>MSAR TEAM</a:t>
            </a:r>
          </a:p>
        </p:txBody>
      </p:sp>
      <p:sp>
        <p:nvSpPr>
          <p:cNvPr name="TextBox 8" id="8"/>
          <p:cNvSpPr txBox="true"/>
          <p:nvPr/>
        </p:nvSpPr>
        <p:spPr>
          <a:xfrm rot="0">
            <a:off x="9515475" y="3862682"/>
            <a:ext cx="9369318" cy="2241783"/>
          </a:xfrm>
          <a:prstGeom prst="rect">
            <a:avLst/>
          </a:prstGeom>
        </p:spPr>
        <p:txBody>
          <a:bodyPr anchor="t" rtlCol="false" tIns="0" lIns="0" bIns="0" rIns="0">
            <a:spAutoFit/>
          </a:bodyPr>
          <a:lstStyle/>
          <a:p>
            <a:pPr algn="l">
              <a:lnSpc>
                <a:spcPts val="4525"/>
              </a:lnSpc>
            </a:pPr>
            <a:r>
              <a:rPr lang="en-US" sz="2793" b="true">
                <a:solidFill>
                  <a:srgbClr val="FFFFFF"/>
                </a:solidFill>
                <a:latin typeface="Montserrat Bold"/>
                <a:ea typeface="Montserrat Bold"/>
                <a:cs typeface="Montserrat Bold"/>
                <a:sym typeface="Montserrat Bold"/>
              </a:rPr>
              <a:t>Team members</a:t>
            </a:r>
          </a:p>
          <a:p>
            <a:pPr algn="l">
              <a:lnSpc>
                <a:spcPts val="4525"/>
              </a:lnSpc>
            </a:pPr>
            <a:r>
              <a:rPr lang="en-US" sz="2793">
                <a:solidFill>
                  <a:srgbClr val="DBDBDB"/>
                </a:solidFill>
                <a:latin typeface="Montserrat"/>
                <a:ea typeface="Montserrat"/>
                <a:cs typeface="Montserrat"/>
                <a:sym typeface="Montserrat"/>
              </a:rPr>
              <a:t>Malak Hany                        Rawan Nasser</a:t>
            </a:r>
          </a:p>
          <a:p>
            <a:pPr algn="l">
              <a:lnSpc>
                <a:spcPts val="4525"/>
              </a:lnSpc>
            </a:pPr>
            <a:r>
              <a:rPr lang="en-US" sz="2793">
                <a:solidFill>
                  <a:srgbClr val="DBDBDB"/>
                </a:solidFill>
                <a:latin typeface="Montserrat"/>
                <a:ea typeface="Montserrat"/>
                <a:cs typeface="Montserrat"/>
                <a:sym typeface="Montserrat"/>
              </a:rPr>
              <a:t>Steven Hany                       Salma Bahaa</a:t>
            </a:r>
          </a:p>
          <a:p>
            <a:pPr algn="l">
              <a:lnSpc>
                <a:spcPts val="4525"/>
              </a:lnSpc>
            </a:pPr>
            <a:r>
              <a:rPr lang="en-US" sz="2793">
                <a:solidFill>
                  <a:srgbClr val="DBDBDB"/>
                </a:solidFill>
                <a:latin typeface="Montserrat"/>
                <a:ea typeface="Montserrat"/>
                <a:cs typeface="Montserrat"/>
                <a:sym typeface="Montserrat"/>
              </a:rPr>
              <a:t>Ahmed Abdelsattar         Salma Ahmed</a:t>
            </a:r>
          </a:p>
        </p:txBody>
      </p:sp>
      <p:sp>
        <p:nvSpPr>
          <p:cNvPr name="TextBox 9" id="9"/>
          <p:cNvSpPr txBox="true"/>
          <p:nvPr/>
        </p:nvSpPr>
        <p:spPr>
          <a:xfrm rot="0">
            <a:off x="9505950" y="6547913"/>
            <a:ext cx="9369318" cy="1098783"/>
          </a:xfrm>
          <a:prstGeom prst="rect">
            <a:avLst/>
          </a:prstGeom>
        </p:spPr>
        <p:txBody>
          <a:bodyPr anchor="t" rtlCol="false" tIns="0" lIns="0" bIns="0" rIns="0">
            <a:spAutoFit/>
          </a:bodyPr>
          <a:lstStyle/>
          <a:p>
            <a:pPr algn="l">
              <a:lnSpc>
                <a:spcPts val="4525"/>
              </a:lnSpc>
            </a:pPr>
            <a:r>
              <a:rPr lang="en-US" sz="2793" b="true">
                <a:solidFill>
                  <a:srgbClr val="FFFFFF"/>
                </a:solidFill>
                <a:latin typeface="Montserrat Bold"/>
                <a:ea typeface="Montserrat Bold"/>
                <a:cs typeface="Montserrat Bold"/>
                <a:sym typeface="Montserrat Bold"/>
              </a:rPr>
              <a:t>Group code</a:t>
            </a:r>
            <a:r>
              <a:rPr lang="en-US" sz="2793">
                <a:solidFill>
                  <a:srgbClr val="FFFFFF"/>
                </a:solidFill>
                <a:latin typeface="Montserrat"/>
                <a:ea typeface="Montserrat"/>
                <a:cs typeface="Montserrat"/>
                <a:sym typeface="Montserrat"/>
              </a:rPr>
              <a:t>               </a:t>
            </a:r>
          </a:p>
          <a:p>
            <a:pPr algn="l">
              <a:lnSpc>
                <a:spcPts val="4525"/>
              </a:lnSpc>
            </a:pPr>
            <a:r>
              <a:rPr lang="en-US" sz="2793">
                <a:solidFill>
                  <a:srgbClr val="DBDBDB"/>
                </a:solidFill>
                <a:latin typeface="Montserrat"/>
                <a:ea typeface="Montserrat"/>
                <a:cs typeface="Montserrat"/>
                <a:sym typeface="Montserrat"/>
              </a:rPr>
              <a:t>CAI2_DRT2_S3</a:t>
            </a:r>
          </a:p>
        </p:txBody>
      </p:sp>
      <p:sp>
        <p:nvSpPr>
          <p:cNvPr name="TextBox 10" id="10"/>
          <p:cNvSpPr txBox="true"/>
          <p:nvPr/>
        </p:nvSpPr>
        <p:spPr>
          <a:xfrm rot="0">
            <a:off x="13850991" y="6547913"/>
            <a:ext cx="9369318" cy="1098783"/>
          </a:xfrm>
          <a:prstGeom prst="rect">
            <a:avLst/>
          </a:prstGeom>
        </p:spPr>
        <p:txBody>
          <a:bodyPr anchor="t" rtlCol="false" tIns="0" lIns="0" bIns="0" rIns="0">
            <a:spAutoFit/>
          </a:bodyPr>
          <a:lstStyle/>
          <a:p>
            <a:pPr algn="l">
              <a:lnSpc>
                <a:spcPts val="4525"/>
              </a:lnSpc>
            </a:pPr>
            <a:r>
              <a:rPr lang="en-US" sz="2793" b="true">
                <a:solidFill>
                  <a:srgbClr val="FFFFFF"/>
                </a:solidFill>
                <a:latin typeface="Montserrat Bold"/>
                <a:ea typeface="Montserrat Bold"/>
                <a:cs typeface="Montserrat Bold"/>
                <a:sym typeface="Montserrat Bold"/>
              </a:rPr>
              <a:t>Training company</a:t>
            </a:r>
            <a:r>
              <a:rPr lang="en-US" sz="2793">
                <a:solidFill>
                  <a:srgbClr val="FFFFFF"/>
                </a:solidFill>
                <a:latin typeface="Montserrat"/>
                <a:ea typeface="Montserrat"/>
                <a:cs typeface="Montserrat"/>
                <a:sym typeface="Montserrat"/>
              </a:rPr>
              <a:t>             </a:t>
            </a:r>
          </a:p>
          <a:p>
            <a:pPr algn="l">
              <a:lnSpc>
                <a:spcPts val="4525"/>
              </a:lnSpc>
            </a:pPr>
            <a:r>
              <a:rPr lang="en-US" sz="2793">
                <a:solidFill>
                  <a:srgbClr val="DBDBDB"/>
                </a:solidFill>
                <a:latin typeface="Montserrat"/>
                <a:ea typeface="Montserrat"/>
                <a:cs typeface="Montserrat"/>
                <a:sym typeface="Montserrat"/>
              </a:rPr>
              <a:t>YAT learning center</a:t>
            </a:r>
          </a:p>
        </p:txBody>
      </p:sp>
      <p:grpSp>
        <p:nvGrpSpPr>
          <p:cNvPr name="Group 11" id="11"/>
          <p:cNvGrpSpPr/>
          <p:nvPr/>
        </p:nvGrpSpPr>
        <p:grpSpPr>
          <a:xfrm rot="0">
            <a:off x="2797368" y="2349028"/>
            <a:ext cx="3591219" cy="920357"/>
            <a:chOff x="0" y="0"/>
            <a:chExt cx="945836" cy="242399"/>
          </a:xfrm>
        </p:grpSpPr>
        <p:sp>
          <p:nvSpPr>
            <p:cNvPr name="Freeform 12" id="12"/>
            <p:cNvSpPr/>
            <p:nvPr/>
          </p:nvSpPr>
          <p:spPr>
            <a:xfrm flipH="false" flipV="false" rot="0">
              <a:off x="0" y="0"/>
              <a:ext cx="945835" cy="242399"/>
            </a:xfrm>
            <a:custGeom>
              <a:avLst/>
              <a:gdLst/>
              <a:ahLst/>
              <a:cxnLst/>
              <a:rect r="r" b="b" t="t" l="l"/>
              <a:pathLst>
                <a:path h="242399" w="945835">
                  <a:moveTo>
                    <a:pt x="109945" y="0"/>
                  </a:moveTo>
                  <a:lnTo>
                    <a:pt x="835890" y="0"/>
                  </a:lnTo>
                  <a:cubicBezTo>
                    <a:pt x="865049" y="0"/>
                    <a:pt x="893014" y="11583"/>
                    <a:pt x="913633" y="32202"/>
                  </a:cubicBezTo>
                  <a:cubicBezTo>
                    <a:pt x="934252" y="52821"/>
                    <a:pt x="945835" y="80786"/>
                    <a:pt x="945835" y="109945"/>
                  </a:cubicBezTo>
                  <a:lnTo>
                    <a:pt x="945835" y="132453"/>
                  </a:lnTo>
                  <a:cubicBezTo>
                    <a:pt x="945835" y="193174"/>
                    <a:pt x="896611" y="242399"/>
                    <a:pt x="835890" y="242399"/>
                  </a:cubicBezTo>
                  <a:lnTo>
                    <a:pt x="109945" y="242399"/>
                  </a:lnTo>
                  <a:cubicBezTo>
                    <a:pt x="49224" y="242399"/>
                    <a:pt x="0" y="193174"/>
                    <a:pt x="0" y="132453"/>
                  </a:cubicBezTo>
                  <a:lnTo>
                    <a:pt x="0" y="109945"/>
                  </a:lnTo>
                  <a:cubicBezTo>
                    <a:pt x="0" y="49224"/>
                    <a:pt x="49224" y="0"/>
                    <a:pt x="109945" y="0"/>
                  </a:cubicBezTo>
                  <a:close/>
                </a:path>
              </a:pathLst>
            </a:custGeom>
            <a:solidFill>
              <a:srgbClr val="166678"/>
            </a:solidFill>
            <a:ln w="9525" cap="rnd">
              <a:solidFill>
                <a:srgbClr val="FFFFFF"/>
              </a:solidFill>
              <a:prstDash val="solid"/>
              <a:round/>
            </a:ln>
          </p:spPr>
        </p:sp>
        <p:sp>
          <p:nvSpPr>
            <p:cNvPr name="TextBox 13" id="13"/>
            <p:cNvSpPr txBox="true"/>
            <p:nvPr/>
          </p:nvSpPr>
          <p:spPr>
            <a:xfrm>
              <a:off x="0" y="-38100"/>
              <a:ext cx="945836" cy="28049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3348104" y="2531688"/>
            <a:ext cx="9369318" cy="455466"/>
          </a:xfrm>
          <a:prstGeom prst="rect">
            <a:avLst/>
          </a:prstGeom>
        </p:spPr>
        <p:txBody>
          <a:bodyPr anchor="t" rtlCol="false" tIns="0" lIns="0" bIns="0" rIns="0">
            <a:spAutoFit/>
          </a:bodyPr>
          <a:lstStyle/>
          <a:p>
            <a:pPr algn="l">
              <a:lnSpc>
                <a:spcPts val="3770"/>
              </a:lnSpc>
            </a:pPr>
            <a:r>
              <a:rPr lang="en-US" sz="2693" b="true">
                <a:solidFill>
                  <a:srgbClr val="F7F7F7"/>
                </a:solidFill>
                <a:latin typeface="Montserrat Bold"/>
                <a:ea typeface="Montserrat Bold"/>
                <a:cs typeface="Montserrat Bold"/>
                <a:sym typeface="Montserrat Bold"/>
              </a:rPr>
              <a:t>Project name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923579" y="1561708"/>
            <a:ext cx="7136720" cy="7163583"/>
          </a:xfrm>
          <a:custGeom>
            <a:avLst/>
            <a:gdLst/>
            <a:ahLst/>
            <a:cxnLst/>
            <a:rect r="r" b="b" t="t" l="l"/>
            <a:pathLst>
              <a:path h="7163583" w="7136720">
                <a:moveTo>
                  <a:pt x="0" y="0"/>
                </a:moveTo>
                <a:lnTo>
                  <a:pt x="7136719" y="0"/>
                </a:lnTo>
                <a:lnTo>
                  <a:pt x="7136719" y="7163584"/>
                </a:lnTo>
                <a:lnTo>
                  <a:pt x="0" y="7163584"/>
                </a:lnTo>
                <a:lnTo>
                  <a:pt x="0" y="0"/>
                </a:lnTo>
                <a:close/>
              </a:path>
            </a:pathLst>
          </a:custGeom>
          <a:blipFill>
            <a:blip r:embed="rId2"/>
            <a:stretch>
              <a:fillRect l="0" t="0" r="0" b="0"/>
            </a:stretch>
          </a:blipFill>
        </p:spPr>
      </p:sp>
      <p:sp>
        <p:nvSpPr>
          <p:cNvPr name="Freeform 3" id="3"/>
          <p:cNvSpPr/>
          <p:nvPr/>
        </p:nvSpPr>
        <p:spPr>
          <a:xfrm flipH="false" flipV="false" rot="0">
            <a:off x="14773769" y="1833059"/>
            <a:ext cx="1936858" cy="1969079"/>
          </a:xfrm>
          <a:custGeom>
            <a:avLst/>
            <a:gdLst/>
            <a:ahLst/>
            <a:cxnLst/>
            <a:rect r="r" b="b" t="t" l="l"/>
            <a:pathLst>
              <a:path h="1969079" w="1936858">
                <a:moveTo>
                  <a:pt x="0" y="0"/>
                </a:moveTo>
                <a:lnTo>
                  <a:pt x="1936858" y="0"/>
                </a:lnTo>
                <a:lnTo>
                  <a:pt x="1936858" y="1969079"/>
                </a:lnTo>
                <a:lnTo>
                  <a:pt x="0" y="19690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471360" y="4151379"/>
            <a:ext cx="2412684" cy="2421766"/>
          </a:xfrm>
          <a:custGeom>
            <a:avLst/>
            <a:gdLst/>
            <a:ahLst/>
            <a:cxnLst/>
            <a:rect r="r" b="b" t="t" l="l"/>
            <a:pathLst>
              <a:path h="2421766" w="2412684">
                <a:moveTo>
                  <a:pt x="2412684" y="2421766"/>
                </a:moveTo>
                <a:lnTo>
                  <a:pt x="0" y="2421766"/>
                </a:lnTo>
                <a:lnTo>
                  <a:pt x="0" y="0"/>
                </a:lnTo>
                <a:lnTo>
                  <a:pt x="2412684" y="0"/>
                </a:lnTo>
                <a:lnTo>
                  <a:pt x="2412684" y="2421766"/>
                </a:lnTo>
                <a:close/>
              </a:path>
            </a:pathLst>
          </a:custGeom>
          <a:blipFill>
            <a:blip r:embed="rId2">
              <a:alphaModFix amt="50000"/>
            </a:blip>
            <a:stretch>
              <a:fillRect l="0" t="0" r="0" b="0"/>
            </a:stretch>
          </a:blipFill>
        </p:spPr>
      </p:sp>
      <p:sp>
        <p:nvSpPr>
          <p:cNvPr name="TextBox 5" id="5"/>
          <p:cNvSpPr txBox="true"/>
          <p:nvPr/>
        </p:nvSpPr>
        <p:spPr>
          <a:xfrm rot="0">
            <a:off x="1028700" y="790575"/>
            <a:ext cx="10613677"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SURVEY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714619" y="6705208"/>
            <a:ext cx="7136720" cy="7163583"/>
          </a:xfrm>
          <a:custGeom>
            <a:avLst/>
            <a:gdLst/>
            <a:ahLst/>
            <a:cxnLst/>
            <a:rect r="r" b="b" t="t" l="l"/>
            <a:pathLst>
              <a:path h="7163583" w="7136720">
                <a:moveTo>
                  <a:pt x="0" y="0"/>
                </a:moveTo>
                <a:lnTo>
                  <a:pt x="7136720" y="0"/>
                </a:lnTo>
                <a:lnTo>
                  <a:pt x="7136720" y="7163584"/>
                </a:lnTo>
                <a:lnTo>
                  <a:pt x="0" y="7163584"/>
                </a:lnTo>
                <a:lnTo>
                  <a:pt x="0" y="0"/>
                </a:lnTo>
                <a:close/>
              </a:path>
            </a:pathLst>
          </a:custGeom>
          <a:blipFill>
            <a:blip r:embed="rId2"/>
            <a:stretch>
              <a:fillRect l="0" t="0" r="0" b="0"/>
            </a:stretch>
          </a:blipFill>
        </p:spPr>
      </p:sp>
      <p:sp>
        <p:nvSpPr>
          <p:cNvPr name="Freeform 3" id="3"/>
          <p:cNvSpPr/>
          <p:nvPr/>
        </p:nvSpPr>
        <p:spPr>
          <a:xfrm flipH="false" flipV="false" rot="5400000">
            <a:off x="15677326" y="-1984648"/>
            <a:ext cx="5221349" cy="5241003"/>
          </a:xfrm>
          <a:custGeom>
            <a:avLst/>
            <a:gdLst/>
            <a:ahLst/>
            <a:cxnLst/>
            <a:rect r="r" b="b" t="t" l="l"/>
            <a:pathLst>
              <a:path h="5241003" w="5221349">
                <a:moveTo>
                  <a:pt x="0" y="0"/>
                </a:moveTo>
                <a:lnTo>
                  <a:pt x="5221348" y="0"/>
                </a:lnTo>
                <a:lnTo>
                  <a:pt x="5221348" y="5241002"/>
                </a:lnTo>
                <a:lnTo>
                  <a:pt x="0" y="5241002"/>
                </a:lnTo>
                <a:lnTo>
                  <a:pt x="0" y="0"/>
                </a:lnTo>
                <a:close/>
              </a:path>
            </a:pathLst>
          </a:custGeom>
          <a:blipFill>
            <a:blip r:embed="rId2"/>
            <a:stretch>
              <a:fillRect l="0" t="0" r="0" b="0"/>
            </a:stretch>
          </a:blipFill>
        </p:spPr>
      </p:sp>
      <p:sp>
        <p:nvSpPr>
          <p:cNvPr name="Freeform 4" id="4"/>
          <p:cNvSpPr/>
          <p:nvPr/>
        </p:nvSpPr>
        <p:spPr>
          <a:xfrm flipH="false" flipV="false" rot="0">
            <a:off x="15955113" y="1675338"/>
            <a:ext cx="1151547" cy="1170704"/>
          </a:xfrm>
          <a:custGeom>
            <a:avLst/>
            <a:gdLst/>
            <a:ahLst/>
            <a:cxnLst/>
            <a:rect r="r" b="b" t="t" l="l"/>
            <a:pathLst>
              <a:path h="1170704" w="1151547">
                <a:moveTo>
                  <a:pt x="0" y="0"/>
                </a:moveTo>
                <a:lnTo>
                  <a:pt x="1151547" y="0"/>
                </a:lnTo>
                <a:lnTo>
                  <a:pt x="1151547" y="1170704"/>
                </a:lnTo>
                <a:lnTo>
                  <a:pt x="0" y="11707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64812" y="1814427"/>
            <a:ext cx="10758377" cy="8068783"/>
          </a:xfrm>
          <a:custGeom>
            <a:avLst/>
            <a:gdLst/>
            <a:ahLst/>
            <a:cxnLst/>
            <a:rect r="r" b="b" t="t" l="l"/>
            <a:pathLst>
              <a:path h="8068783" w="10758377">
                <a:moveTo>
                  <a:pt x="0" y="0"/>
                </a:moveTo>
                <a:lnTo>
                  <a:pt x="10758376" y="0"/>
                </a:lnTo>
                <a:lnTo>
                  <a:pt x="10758376" y="8068783"/>
                </a:lnTo>
                <a:lnTo>
                  <a:pt x="0" y="8068783"/>
                </a:lnTo>
                <a:lnTo>
                  <a:pt x="0" y="0"/>
                </a:lnTo>
                <a:close/>
              </a:path>
            </a:pathLst>
          </a:custGeom>
          <a:blipFill>
            <a:blip r:embed="rId5"/>
            <a:stretch>
              <a:fillRect l="0" t="0" r="0" b="0"/>
            </a:stretch>
          </a:blipFill>
        </p:spPr>
      </p:sp>
      <p:sp>
        <p:nvSpPr>
          <p:cNvPr name="TextBox 6" id="6"/>
          <p:cNvSpPr txBox="true"/>
          <p:nvPr/>
        </p:nvSpPr>
        <p:spPr>
          <a:xfrm rot="0">
            <a:off x="1028700" y="569178"/>
            <a:ext cx="13494488"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PERSONA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714619" y="6705208"/>
            <a:ext cx="7136720" cy="7163583"/>
          </a:xfrm>
          <a:custGeom>
            <a:avLst/>
            <a:gdLst/>
            <a:ahLst/>
            <a:cxnLst/>
            <a:rect r="r" b="b" t="t" l="l"/>
            <a:pathLst>
              <a:path h="7163583" w="7136720">
                <a:moveTo>
                  <a:pt x="0" y="0"/>
                </a:moveTo>
                <a:lnTo>
                  <a:pt x="7136720" y="0"/>
                </a:lnTo>
                <a:lnTo>
                  <a:pt x="7136720" y="7163584"/>
                </a:lnTo>
                <a:lnTo>
                  <a:pt x="0" y="7163584"/>
                </a:lnTo>
                <a:lnTo>
                  <a:pt x="0" y="0"/>
                </a:lnTo>
                <a:close/>
              </a:path>
            </a:pathLst>
          </a:custGeom>
          <a:blipFill>
            <a:blip r:embed="rId2"/>
            <a:stretch>
              <a:fillRect l="0" t="0" r="0" b="0"/>
            </a:stretch>
          </a:blipFill>
        </p:spPr>
      </p:sp>
      <p:sp>
        <p:nvSpPr>
          <p:cNvPr name="Freeform 3" id="3"/>
          <p:cNvSpPr/>
          <p:nvPr/>
        </p:nvSpPr>
        <p:spPr>
          <a:xfrm flipH="false" flipV="false" rot="5400000">
            <a:off x="15677326" y="-1984648"/>
            <a:ext cx="5221349" cy="5241003"/>
          </a:xfrm>
          <a:custGeom>
            <a:avLst/>
            <a:gdLst/>
            <a:ahLst/>
            <a:cxnLst/>
            <a:rect r="r" b="b" t="t" l="l"/>
            <a:pathLst>
              <a:path h="5241003" w="5221349">
                <a:moveTo>
                  <a:pt x="0" y="0"/>
                </a:moveTo>
                <a:lnTo>
                  <a:pt x="5221348" y="0"/>
                </a:lnTo>
                <a:lnTo>
                  <a:pt x="5221348" y="5241002"/>
                </a:lnTo>
                <a:lnTo>
                  <a:pt x="0" y="5241002"/>
                </a:lnTo>
                <a:lnTo>
                  <a:pt x="0" y="0"/>
                </a:lnTo>
                <a:close/>
              </a:path>
            </a:pathLst>
          </a:custGeom>
          <a:blipFill>
            <a:blip r:embed="rId2"/>
            <a:stretch>
              <a:fillRect l="0" t="0" r="0" b="0"/>
            </a:stretch>
          </a:blipFill>
        </p:spPr>
      </p:sp>
      <p:sp>
        <p:nvSpPr>
          <p:cNvPr name="Freeform 4" id="4"/>
          <p:cNvSpPr/>
          <p:nvPr/>
        </p:nvSpPr>
        <p:spPr>
          <a:xfrm flipH="false" flipV="false" rot="0">
            <a:off x="15955113" y="1675338"/>
            <a:ext cx="1151547" cy="1170704"/>
          </a:xfrm>
          <a:custGeom>
            <a:avLst/>
            <a:gdLst/>
            <a:ahLst/>
            <a:cxnLst/>
            <a:rect r="r" b="b" t="t" l="l"/>
            <a:pathLst>
              <a:path h="1170704" w="1151547">
                <a:moveTo>
                  <a:pt x="0" y="0"/>
                </a:moveTo>
                <a:lnTo>
                  <a:pt x="1151547" y="0"/>
                </a:lnTo>
                <a:lnTo>
                  <a:pt x="1151547" y="1170704"/>
                </a:lnTo>
                <a:lnTo>
                  <a:pt x="0" y="11707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64812" y="1814427"/>
            <a:ext cx="10758377" cy="8068783"/>
          </a:xfrm>
          <a:custGeom>
            <a:avLst/>
            <a:gdLst/>
            <a:ahLst/>
            <a:cxnLst/>
            <a:rect r="r" b="b" t="t" l="l"/>
            <a:pathLst>
              <a:path h="8068783" w="10758377">
                <a:moveTo>
                  <a:pt x="0" y="0"/>
                </a:moveTo>
                <a:lnTo>
                  <a:pt x="10758376" y="0"/>
                </a:lnTo>
                <a:lnTo>
                  <a:pt x="10758376" y="8068783"/>
                </a:lnTo>
                <a:lnTo>
                  <a:pt x="0" y="8068783"/>
                </a:lnTo>
                <a:lnTo>
                  <a:pt x="0" y="0"/>
                </a:lnTo>
                <a:close/>
              </a:path>
            </a:pathLst>
          </a:custGeom>
          <a:blipFill>
            <a:blip r:embed="rId5"/>
            <a:stretch>
              <a:fillRect l="-60" t="0" r="-60" b="0"/>
            </a:stretch>
          </a:blipFill>
        </p:spPr>
      </p:sp>
      <p:sp>
        <p:nvSpPr>
          <p:cNvPr name="TextBox 6" id="6"/>
          <p:cNvSpPr txBox="true"/>
          <p:nvPr/>
        </p:nvSpPr>
        <p:spPr>
          <a:xfrm rot="0">
            <a:off x="1028700" y="569178"/>
            <a:ext cx="13494488"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PERSONA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714619" y="6705208"/>
            <a:ext cx="7136720" cy="7163583"/>
          </a:xfrm>
          <a:custGeom>
            <a:avLst/>
            <a:gdLst/>
            <a:ahLst/>
            <a:cxnLst/>
            <a:rect r="r" b="b" t="t" l="l"/>
            <a:pathLst>
              <a:path h="7163583" w="7136720">
                <a:moveTo>
                  <a:pt x="0" y="0"/>
                </a:moveTo>
                <a:lnTo>
                  <a:pt x="7136720" y="0"/>
                </a:lnTo>
                <a:lnTo>
                  <a:pt x="7136720" y="7163584"/>
                </a:lnTo>
                <a:lnTo>
                  <a:pt x="0" y="7163584"/>
                </a:lnTo>
                <a:lnTo>
                  <a:pt x="0" y="0"/>
                </a:lnTo>
                <a:close/>
              </a:path>
            </a:pathLst>
          </a:custGeom>
          <a:blipFill>
            <a:blip r:embed="rId2"/>
            <a:stretch>
              <a:fillRect l="0" t="0" r="0" b="0"/>
            </a:stretch>
          </a:blipFill>
        </p:spPr>
      </p:sp>
      <p:sp>
        <p:nvSpPr>
          <p:cNvPr name="Freeform 3" id="3"/>
          <p:cNvSpPr/>
          <p:nvPr/>
        </p:nvSpPr>
        <p:spPr>
          <a:xfrm flipH="false" flipV="false" rot="5400000">
            <a:off x="15677326" y="-1984648"/>
            <a:ext cx="5221349" cy="5241003"/>
          </a:xfrm>
          <a:custGeom>
            <a:avLst/>
            <a:gdLst/>
            <a:ahLst/>
            <a:cxnLst/>
            <a:rect r="r" b="b" t="t" l="l"/>
            <a:pathLst>
              <a:path h="5241003" w="5221349">
                <a:moveTo>
                  <a:pt x="0" y="0"/>
                </a:moveTo>
                <a:lnTo>
                  <a:pt x="5221348" y="0"/>
                </a:lnTo>
                <a:lnTo>
                  <a:pt x="5221348" y="5241002"/>
                </a:lnTo>
                <a:lnTo>
                  <a:pt x="0" y="5241002"/>
                </a:lnTo>
                <a:lnTo>
                  <a:pt x="0" y="0"/>
                </a:lnTo>
                <a:close/>
              </a:path>
            </a:pathLst>
          </a:custGeom>
          <a:blipFill>
            <a:blip r:embed="rId2"/>
            <a:stretch>
              <a:fillRect l="0" t="0" r="0" b="0"/>
            </a:stretch>
          </a:blipFill>
        </p:spPr>
      </p:sp>
      <p:sp>
        <p:nvSpPr>
          <p:cNvPr name="Freeform 4" id="4"/>
          <p:cNvSpPr/>
          <p:nvPr/>
        </p:nvSpPr>
        <p:spPr>
          <a:xfrm flipH="false" flipV="false" rot="0">
            <a:off x="15955113" y="1675338"/>
            <a:ext cx="1151547" cy="1170704"/>
          </a:xfrm>
          <a:custGeom>
            <a:avLst/>
            <a:gdLst/>
            <a:ahLst/>
            <a:cxnLst/>
            <a:rect r="r" b="b" t="t" l="l"/>
            <a:pathLst>
              <a:path h="1170704" w="1151547">
                <a:moveTo>
                  <a:pt x="0" y="0"/>
                </a:moveTo>
                <a:lnTo>
                  <a:pt x="1151547" y="0"/>
                </a:lnTo>
                <a:lnTo>
                  <a:pt x="1151547" y="1170704"/>
                </a:lnTo>
                <a:lnTo>
                  <a:pt x="0" y="11707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64812" y="1814427"/>
            <a:ext cx="10758377" cy="8068783"/>
          </a:xfrm>
          <a:custGeom>
            <a:avLst/>
            <a:gdLst/>
            <a:ahLst/>
            <a:cxnLst/>
            <a:rect r="r" b="b" t="t" l="l"/>
            <a:pathLst>
              <a:path h="8068783" w="10758377">
                <a:moveTo>
                  <a:pt x="0" y="0"/>
                </a:moveTo>
                <a:lnTo>
                  <a:pt x="10758376" y="0"/>
                </a:lnTo>
                <a:lnTo>
                  <a:pt x="10758376" y="8068783"/>
                </a:lnTo>
                <a:lnTo>
                  <a:pt x="0" y="8068783"/>
                </a:lnTo>
                <a:lnTo>
                  <a:pt x="0" y="0"/>
                </a:lnTo>
                <a:close/>
              </a:path>
            </a:pathLst>
          </a:custGeom>
          <a:blipFill>
            <a:blip r:embed="rId5"/>
            <a:stretch>
              <a:fillRect l="0" t="0" r="0" b="0"/>
            </a:stretch>
          </a:blipFill>
        </p:spPr>
      </p:sp>
      <p:sp>
        <p:nvSpPr>
          <p:cNvPr name="TextBox 6" id="6"/>
          <p:cNvSpPr txBox="true"/>
          <p:nvPr/>
        </p:nvSpPr>
        <p:spPr>
          <a:xfrm rot="0">
            <a:off x="1028700" y="569178"/>
            <a:ext cx="4980298"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PERSONA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6312449" y="-1997389"/>
            <a:ext cx="5169279" cy="5188737"/>
          </a:xfrm>
          <a:custGeom>
            <a:avLst/>
            <a:gdLst/>
            <a:ahLst/>
            <a:cxnLst/>
            <a:rect r="r" b="b" t="t" l="l"/>
            <a:pathLst>
              <a:path h="5188737" w="5169279">
                <a:moveTo>
                  <a:pt x="0" y="0"/>
                </a:moveTo>
                <a:lnTo>
                  <a:pt x="5169280" y="0"/>
                </a:lnTo>
                <a:lnTo>
                  <a:pt x="5169280" y="5188737"/>
                </a:lnTo>
                <a:lnTo>
                  <a:pt x="0" y="5188737"/>
                </a:lnTo>
                <a:lnTo>
                  <a:pt x="0" y="0"/>
                </a:lnTo>
                <a:close/>
              </a:path>
            </a:pathLst>
          </a:custGeom>
          <a:blipFill>
            <a:blip r:embed="rId2">
              <a:alphaModFix amt="49000"/>
            </a:blip>
            <a:stretch>
              <a:fillRect l="0" t="0" r="0" b="0"/>
            </a:stretch>
          </a:blipFill>
        </p:spPr>
      </p:sp>
      <p:sp>
        <p:nvSpPr>
          <p:cNvPr name="Freeform 3" id="3"/>
          <p:cNvSpPr/>
          <p:nvPr/>
        </p:nvSpPr>
        <p:spPr>
          <a:xfrm flipH="false" flipV="true" rot="5400000">
            <a:off x="-764031" y="8866624"/>
            <a:ext cx="6076673" cy="6099547"/>
          </a:xfrm>
          <a:custGeom>
            <a:avLst/>
            <a:gdLst/>
            <a:ahLst/>
            <a:cxnLst/>
            <a:rect r="r" b="b" t="t" l="l"/>
            <a:pathLst>
              <a:path h="6099547" w="6076673">
                <a:moveTo>
                  <a:pt x="0" y="6099547"/>
                </a:moveTo>
                <a:lnTo>
                  <a:pt x="6076673" y="6099547"/>
                </a:lnTo>
                <a:lnTo>
                  <a:pt x="6076673" y="0"/>
                </a:lnTo>
                <a:lnTo>
                  <a:pt x="0" y="0"/>
                </a:lnTo>
                <a:lnTo>
                  <a:pt x="0" y="6099547"/>
                </a:lnTo>
                <a:close/>
              </a:path>
            </a:pathLst>
          </a:custGeom>
          <a:blipFill>
            <a:blip r:embed="rId2">
              <a:alphaModFix amt="49000"/>
            </a:blip>
            <a:stretch>
              <a:fillRect l="0" t="0" r="0" b="0"/>
            </a:stretch>
          </a:blipFill>
        </p:spPr>
      </p:sp>
      <p:sp>
        <p:nvSpPr>
          <p:cNvPr name="Freeform 4" id="4"/>
          <p:cNvSpPr/>
          <p:nvPr/>
        </p:nvSpPr>
        <p:spPr>
          <a:xfrm flipH="false" flipV="false" rot="5400000">
            <a:off x="4105552" y="-1340069"/>
            <a:ext cx="7451045" cy="7479091"/>
          </a:xfrm>
          <a:custGeom>
            <a:avLst/>
            <a:gdLst/>
            <a:ahLst/>
            <a:cxnLst/>
            <a:rect r="r" b="b" t="t" l="l"/>
            <a:pathLst>
              <a:path h="7479091" w="7451045">
                <a:moveTo>
                  <a:pt x="0" y="0"/>
                </a:moveTo>
                <a:lnTo>
                  <a:pt x="7451045" y="0"/>
                </a:lnTo>
                <a:lnTo>
                  <a:pt x="7451045" y="7479092"/>
                </a:lnTo>
                <a:lnTo>
                  <a:pt x="0" y="7479092"/>
                </a:lnTo>
                <a:lnTo>
                  <a:pt x="0" y="0"/>
                </a:lnTo>
                <a:close/>
              </a:path>
            </a:pathLst>
          </a:custGeom>
          <a:blipFill>
            <a:blip r:embed="rId2"/>
            <a:stretch>
              <a:fillRect l="0" t="0" r="0" b="0"/>
            </a:stretch>
          </a:blipFill>
        </p:spPr>
      </p:sp>
      <p:sp>
        <p:nvSpPr>
          <p:cNvPr name="Freeform 5" id="5"/>
          <p:cNvSpPr/>
          <p:nvPr/>
        </p:nvSpPr>
        <p:spPr>
          <a:xfrm flipH="false" flipV="false" rot="0">
            <a:off x="5570791" y="761580"/>
            <a:ext cx="11259210" cy="9049590"/>
          </a:xfrm>
          <a:custGeom>
            <a:avLst/>
            <a:gdLst/>
            <a:ahLst/>
            <a:cxnLst/>
            <a:rect r="r" b="b" t="t" l="l"/>
            <a:pathLst>
              <a:path h="9049590" w="11259210">
                <a:moveTo>
                  <a:pt x="0" y="0"/>
                </a:moveTo>
                <a:lnTo>
                  <a:pt x="11259210" y="0"/>
                </a:lnTo>
                <a:lnTo>
                  <a:pt x="11259210" y="9049590"/>
                </a:lnTo>
                <a:lnTo>
                  <a:pt x="0" y="9049590"/>
                </a:lnTo>
                <a:lnTo>
                  <a:pt x="0" y="0"/>
                </a:lnTo>
                <a:close/>
              </a:path>
            </a:pathLst>
          </a:custGeom>
          <a:blipFill>
            <a:blip r:embed="rId3"/>
            <a:stretch>
              <a:fillRect l="0" t="0" r="0" b="0"/>
            </a:stretch>
          </a:blipFill>
        </p:spPr>
      </p:sp>
      <p:sp>
        <p:nvSpPr>
          <p:cNvPr name="TextBox 6" id="6"/>
          <p:cNvSpPr txBox="true"/>
          <p:nvPr/>
        </p:nvSpPr>
        <p:spPr>
          <a:xfrm rot="0">
            <a:off x="1028700" y="962025"/>
            <a:ext cx="8115300"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USERFLOW</a:t>
            </a:r>
          </a:p>
        </p:txBody>
      </p:sp>
      <p:sp>
        <p:nvSpPr>
          <p:cNvPr name="Freeform 7" id="7"/>
          <p:cNvSpPr/>
          <p:nvPr/>
        </p:nvSpPr>
        <p:spPr>
          <a:xfrm flipH="false" flipV="false" rot="0">
            <a:off x="9094638" y="3562275"/>
            <a:ext cx="2520789" cy="2562724"/>
          </a:xfrm>
          <a:custGeom>
            <a:avLst/>
            <a:gdLst/>
            <a:ahLst/>
            <a:cxnLst/>
            <a:rect r="r" b="b" t="t" l="l"/>
            <a:pathLst>
              <a:path h="2562724" w="2520789">
                <a:moveTo>
                  <a:pt x="0" y="0"/>
                </a:moveTo>
                <a:lnTo>
                  <a:pt x="2520789" y="0"/>
                </a:lnTo>
                <a:lnTo>
                  <a:pt x="2520789" y="2562724"/>
                </a:lnTo>
                <a:lnTo>
                  <a:pt x="0" y="2562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true" flipV="true" rot="5400000">
            <a:off x="-979101" y="6341871"/>
            <a:ext cx="5141794" cy="5161148"/>
          </a:xfrm>
          <a:custGeom>
            <a:avLst/>
            <a:gdLst/>
            <a:ahLst/>
            <a:cxnLst/>
            <a:rect r="r" b="b" t="t" l="l"/>
            <a:pathLst>
              <a:path h="5161148" w="5141794">
                <a:moveTo>
                  <a:pt x="5141793" y="5161148"/>
                </a:moveTo>
                <a:lnTo>
                  <a:pt x="0" y="5161148"/>
                </a:lnTo>
                <a:lnTo>
                  <a:pt x="0" y="0"/>
                </a:lnTo>
                <a:lnTo>
                  <a:pt x="5141793" y="0"/>
                </a:lnTo>
                <a:lnTo>
                  <a:pt x="5141793" y="5161148"/>
                </a:lnTo>
                <a:close/>
              </a:path>
            </a:pathLst>
          </a:custGeom>
          <a:blipFill>
            <a:blip r:embed="rId2">
              <a:alphaModFix amt="50000"/>
            </a:blip>
            <a:stretch>
              <a:fillRect l="0" t="0" r="0" b="0"/>
            </a:stretch>
          </a:blipFill>
        </p:spPr>
      </p:sp>
      <p:sp>
        <p:nvSpPr>
          <p:cNvPr name="Freeform 3" id="3"/>
          <p:cNvSpPr/>
          <p:nvPr/>
        </p:nvSpPr>
        <p:spPr>
          <a:xfrm flipH="false" flipV="false" rot="5400000">
            <a:off x="13109055" y="-4480173"/>
            <a:ext cx="8926745" cy="8960347"/>
          </a:xfrm>
          <a:custGeom>
            <a:avLst/>
            <a:gdLst/>
            <a:ahLst/>
            <a:cxnLst/>
            <a:rect r="r" b="b" t="t" l="l"/>
            <a:pathLst>
              <a:path h="8960347" w="8926745">
                <a:moveTo>
                  <a:pt x="0" y="0"/>
                </a:moveTo>
                <a:lnTo>
                  <a:pt x="8926745" y="0"/>
                </a:lnTo>
                <a:lnTo>
                  <a:pt x="8926745" y="8960346"/>
                </a:lnTo>
                <a:lnTo>
                  <a:pt x="0" y="8960346"/>
                </a:lnTo>
                <a:lnTo>
                  <a:pt x="0" y="0"/>
                </a:lnTo>
                <a:close/>
              </a:path>
            </a:pathLst>
          </a:custGeom>
          <a:blipFill>
            <a:blip r:embed="rId2"/>
            <a:stretch>
              <a:fillRect l="0" t="0" r="0" b="0"/>
            </a:stretch>
          </a:blipFill>
        </p:spPr>
      </p:sp>
      <p:sp>
        <p:nvSpPr>
          <p:cNvPr name="Freeform 4" id="4"/>
          <p:cNvSpPr/>
          <p:nvPr/>
        </p:nvSpPr>
        <p:spPr>
          <a:xfrm flipH="false" flipV="false" rot="0">
            <a:off x="13939868" y="2309876"/>
            <a:ext cx="1750191" cy="1779307"/>
          </a:xfrm>
          <a:custGeom>
            <a:avLst/>
            <a:gdLst/>
            <a:ahLst/>
            <a:cxnLst/>
            <a:rect r="r" b="b" t="t" l="l"/>
            <a:pathLst>
              <a:path h="1779307" w="1750191">
                <a:moveTo>
                  <a:pt x="0" y="0"/>
                </a:moveTo>
                <a:lnTo>
                  <a:pt x="1750191" y="0"/>
                </a:lnTo>
                <a:lnTo>
                  <a:pt x="1750191" y="1779307"/>
                </a:lnTo>
                <a:lnTo>
                  <a:pt x="0" y="1779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07642" y="2309876"/>
            <a:ext cx="10872716" cy="7129405"/>
          </a:xfrm>
          <a:custGeom>
            <a:avLst/>
            <a:gdLst/>
            <a:ahLst/>
            <a:cxnLst/>
            <a:rect r="r" b="b" t="t" l="l"/>
            <a:pathLst>
              <a:path h="7129405" w="10872716">
                <a:moveTo>
                  <a:pt x="0" y="0"/>
                </a:moveTo>
                <a:lnTo>
                  <a:pt x="10872716" y="0"/>
                </a:lnTo>
                <a:lnTo>
                  <a:pt x="10872716" y="7129404"/>
                </a:lnTo>
                <a:lnTo>
                  <a:pt x="0" y="7129404"/>
                </a:lnTo>
                <a:lnTo>
                  <a:pt x="0" y="0"/>
                </a:lnTo>
                <a:close/>
              </a:path>
            </a:pathLst>
          </a:custGeom>
          <a:blipFill>
            <a:blip r:embed="rId5"/>
            <a:stretch>
              <a:fillRect l="0" t="0" r="0" b="-2941"/>
            </a:stretch>
          </a:blipFill>
        </p:spPr>
      </p:sp>
      <p:sp>
        <p:nvSpPr>
          <p:cNvPr name="TextBox 6" id="6"/>
          <p:cNvSpPr txBox="true"/>
          <p:nvPr/>
        </p:nvSpPr>
        <p:spPr>
          <a:xfrm rot="0">
            <a:off x="3707642" y="7948237"/>
            <a:ext cx="8097901" cy="1527810"/>
          </a:xfrm>
          <a:prstGeom prst="rect">
            <a:avLst/>
          </a:prstGeom>
        </p:spPr>
        <p:txBody>
          <a:bodyPr anchor="t" rtlCol="false" tIns="0" lIns="0" bIns="0" rIns="0">
            <a:spAutoFit/>
          </a:bodyPr>
          <a:lstStyle/>
          <a:p>
            <a:pPr algn="l">
              <a:lnSpc>
                <a:spcPts val="2415"/>
              </a:lnSpc>
            </a:pPr>
            <a:r>
              <a:rPr lang="en-US" sz="2100" spc="67">
                <a:solidFill>
                  <a:srgbClr val="DBDBDB"/>
                </a:solidFill>
                <a:latin typeface="Montserrat"/>
                <a:ea typeface="Montserrat"/>
                <a:cs typeface="Montserrat"/>
                <a:sym typeface="Montserrat"/>
              </a:rPr>
              <a:t>Here are the onboarding screens, followed by the login screen, and then the main screen, where a daily plan is suggested based on dietary preferences. The user can edit it or change one or more ingredients, as well as view nutritional or fitness challenges.</a:t>
            </a:r>
          </a:p>
        </p:txBody>
      </p:sp>
      <p:sp>
        <p:nvSpPr>
          <p:cNvPr name="TextBox 7" id="7"/>
          <p:cNvSpPr txBox="true"/>
          <p:nvPr/>
        </p:nvSpPr>
        <p:spPr>
          <a:xfrm rot="0">
            <a:off x="1028700" y="790575"/>
            <a:ext cx="8115300"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WIREFRAMES</a:t>
            </a:r>
          </a:p>
        </p:txBody>
      </p:sp>
      <p:sp>
        <p:nvSpPr>
          <p:cNvPr name="TextBox 8" id="8"/>
          <p:cNvSpPr txBox="true"/>
          <p:nvPr/>
        </p:nvSpPr>
        <p:spPr>
          <a:xfrm rot="0">
            <a:off x="3707642" y="2096117"/>
            <a:ext cx="1708636" cy="213759"/>
          </a:xfrm>
          <a:prstGeom prst="rect">
            <a:avLst/>
          </a:prstGeom>
        </p:spPr>
        <p:txBody>
          <a:bodyPr anchor="t" rtlCol="false" tIns="0" lIns="0" bIns="0" rIns="0">
            <a:spAutoFit/>
          </a:bodyPr>
          <a:lstStyle/>
          <a:p>
            <a:pPr algn="ctr">
              <a:lnSpc>
                <a:spcPts val="1347"/>
              </a:lnSpc>
              <a:spcBef>
                <a:spcPct val="0"/>
              </a:spcBef>
            </a:pPr>
            <a:r>
              <a:rPr lang="en-US" sz="1347">
                <a:solidFill>
                  <a:srgbClr val="F7F7F7"/>
                </a:solidFill>
                <a:latin typeface="Agrandir"/>
                <a:ea typeface="Agrandir"/>
                <a:cs typeface="Agrandir"/>
                <a:sym typeface="Agrandir"/>
              </a:rPr>
              <a:t>ON BOARDING PAGE</a:t>
            </a:r>
          </a:p>
        </p:txBody>
      </p:sp>
      <p:sp>
        <p:nvSpPr>
          <p:cNvPr name="TextBox 9" id="9"/>
          <p:cNvSpPr txBox="true"/>
          <p:nvPr/>
        </p:nvSpPr>
        <p:spPr>
          <a:xfrm rot="0">
            <a:off x="6514946" y="2096117"/>
            <a:ext cx="809567" cy="213759"/>
          </a:xfrm>
          <a:prstGeom prst="rect">
            <a:avLst/>
          </a:prstGeom>
        </p:spPr>
        <p:txBody>
          <a:bodyPr anchor="t" rtlCol="false" tIns="0" lIns="0" bIns="0" rIns="0">
            <a:spAutoFit/>
          </a:bodyPr>
          <a:lstStyle/>
          <a:p>
            <a:pPr algn="ctr">
              <a:lnSpc>
                <a:spcPts val="1347"/>
              </a:lnSpc>
              <a:spcBef>
                <a:spcPct val="0"/>
              </a:spcBef>
            </a:pPr>
            <a:r>
              <a:rPr lang="en-US" sz="1347">
                <a:solidFill>
                  <a:srgbClr val="F7F7F7"/>
                </a:solidFill>
                <a:latin typeface="Agrandir"/>
                <a:ea typeface="Agrandir"/>
                <a:cs typeface="Agrandir"/>
                <a:sym typeface="Agrandir"/>
              </a:rPr>
              <a:t>REGISTER</a:t>
            </a:r>
          </a:p>
        </p:txBody>
      </p:sp>
      <p:sp>
        <p:nvSpPr>
          <p:cNvPr name="TextBox 10" id="10"/>
          <p:cNvSpPr txBox="true"/>
          <p:nvPr/>
        </p:nvSpPr>
        <p:spPr>
          <a:xfrm rot="0">
            <a:off x="9320159" y="2096117"/>
            <a:ext cx="506170" cy="213759"/>
          </a:xfrm>
          <a:prstGeom prst="rect">
            <a:avLst/>
          </a:prstGeom>
        </p:spPr>
        <p:txBody>
          <a:bodyPr anchor="t" rtlCol="false" tIns="0" lIns="0" bIns="0" rIns="0">
            <a:spAutoFit/>
          </a:bodyPr>
          <a:lstStyle/>
          <a:p>
            <a:pPr algn="ctr">
              <a:lnSpc>
                <a:spcPts val="1347"/>
              </a:lnSpc>
              <a:spcBef>
                <a:spcPct val="0"/>
              </a:spcBef>
            </a:pPr>
            <a:r>
              <a:rPr lang="en-US" sz="1347">
                <a:solidFill>
                  <a:srgbClr val="F7F7F7"/>
                </a:solidFill>
                <a:latin typeface="Agrandir"/>
                <a:ea typeface="Agrandir"/>
                <a:cs typeface="Agrandir"/>
                <a:sym typeface="Agrandir"/>
              </a:rPr>
              <a:t>HOME</a:t>
            </a:r>
          </a:p>
        </p:txBody>
      </p:sp>
      <p:sp>
        <p:nvSpPr>
          <p:cNvPr name="TextBox 11" id="11"/>
          <p:cNvSpPr txBox="true"/>
          <p:nvPr/>
        </p:nvSpPr>
        <p:spPr>
          <a:xfrm rot="0">
            <a:off x="12104177" y="2096117"/>
            <a:ext cx="1453498" cy="213759"/>
          </a:xfrm>
          <a:prstGeom prst="rect">
            <a:avLst/>
          </a:prstGeom>
        </p:spPr>
        <p:txBody>
          <a:bodyPr anchor="t" rtlCol="false" tIns="0" lIns="0" bIns="0" rIns="0">
            <a:spAutoFit/>
          </a:bodyPr>
          <a:lstStyle/>
          <a:p>
            <a:pPr algn="ctr">
              <a:lnSpc>
                <a:spcPts val="1347"/>
              </a:lnSpc>
              <a:spcBef>
                <a:spcPct val="0"/>
              </a:spcBef>
            </a:pPr>
            <a:r>
              <a:rPr lang="en-US" sz="1347">
                <a:solidFill>
                  <a:srgbClr val="F7F7F7"/>
                </a:solidFill>
                <a:latin typeface="Agrandir"/>
                <a:ea typeface="Agrandir"/>
                <a:cs typeface="Agrandir"/>
                <a:sym typeface="Agrandir"/>
              </a:rPr>
              <a:t>HOME-EXTENDED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true" flipV="true" rot="5400000">
            <a:off x="-979101" y="6341871"/>
            <a:ext cx="5141794" cy="5161148"/>
          </a:xfrm>
          <a:custGeom>
            <a:avLst/>
            <a:gdLst/>
            <a:ahLst/>
            <a:cxnLst/>
            <a:rect r="r" b="b" t="t" l="l"/>
            <a:pathLst>
              <a:path h="5161148" w="5141794">
                <a:moveTo>
                  <a:pt x="5141793" y="5161148"/>
                </a:moveTo>
                <a:lnTo>
                  <a:pt x="0" y="5161148"/>
                </a:lnTo>
                <a:lnTo>
                  <a:pt x="0" y="0"/>
                </a:lnTo>
                <a:lnTo>
                  <a:pt x="5141793" y="0"/>
                </a:lnTo>
                <a:lnTo>
                  <a:pt x="5141793" y="5161148"/>
                </a:lnTo>
                <a:close/>
              </a:path>
            </a:pathLst>
          </a:custGeom>
          <a:blipFill>
            <a:blip r:embed="rId2">
              <a:alphaModFix amt="50000"/>
            </a:blip>
            <a:stretch>
              <a:fillRect l="0" t="0" r="0" b="0"/>
            </a:stretch>
          </a:blipFill>
        </p:spPr>
      </p:sp>
      <p:sp>
        <p:nvSpPr>
          <p:cNvPr name="Freeform 3" id="3"/>
          <p:cNvSpPr/>
          <p:nvPr/>
        </p:nvSpPr>
        <p:spPr>
          <a:xfrm flipH="false" flipV="false" rot="5400000">
            <a:off x="13109055" y="-4480173"/>
            <a:ext cx="8926745" cy="8960347"/>
          </a:xfrm>
          <a:custGeom>
            <a:avLst/>
            <a:gdLst/>
            <a:ahLst/>
            <a:cxnLst/>
            <a:rect r="r" b="b" t="t" l="l"/>
            <a:pathLst>
              <a:path h="8960347" w="8926745">
                <a:moveTo>
                  <a:pt x="0" y="0"/>
                </a:moveTo>
                <a:lnTo>
                  <a:pt x="8926745" y="0"/>
                </a:lnTo>
                <a:lnTo>
                  <a:pt x="8926745" y="8960346"/>
                </a:lnTo>
                <a:lnTo>
                  <a:pt x="0" y="8960346"/>
                </a:lnTo>
                <a:lnTo>
                  <a:pt x="0" y="0"/>
                </a:lnTo>
                <a:close/>
              </a:path>
            </a:pathLst>
          </a:custGeom>
          <a:blipFill>
            <a:blip r:embed="rId2"/>
            <a:stretch>
              <a:fillRect l="0" t="0" r="0" b="0"/>
            </a:stretch>
          </a:blipFill>
        </p:spPr>
      </p:sp>
      <p:sp>
        <p:nvSpPr>
          <p:cNvPr name="Freeform 4" id="4"/>
          <p:cNvSpPr/>
          <p:nvPr/>
        </p:nvSpPr>
        <p:spPr>
          <a:xfrm flipH="false" flipV="false" rot="0">
            <a:off x="13939868" y="2309876"/>
            <a:ext cx="1750191" cy="1779307"/>
          </a:xfrm>
          <a:custGeom>
            <a:avLst/>
            <a:gdLst/>
            <a:ahLst/>
            <a:cxnLst/>
            <a:rect r="r" b="b" t="t" l="l"/>
            <a:pathLst>
              <a:path h="1779307" w="1750191">
                <a:moveTo>
                  <a:pt x="0" y="0"/>
                </a:moveTo>
                <a:lnTo>
                  <a:pt x="1750191" y="0"/>
                </a:lnTo>
                <a:lnTo>
                  <a:pt x="1750191" y="1779307"/>
                </a:lnTo>
                <a:lnTo>
                  <a:pt x="0" y="1779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493371" y="2300351"/>
            <a:ext cx="11301259" cy="5579997"/>
          </a:xfrm>
          <a:custGeom>
            <a:avLst/>
            <a:gdLst/>
            <a:ahLst/>
            <a:cxnLst/>
            <a:rect r="r" b="b" t="t" l="l"/>
            <a:pathLst>
              <a:path h="5579997" w="11301259">
                <a:moveTo>
                  <a:pt x="0" y="0"/>
                </a:moveTo>
                <a:lnTo>
                  <a:pt x="11301258" y="0"/>
                </a:lnTo>
                <a:lnTo>
                  <a:pt x="11301258" y="5579996"/>
                </a:lnTo>
                <a:lnTo>
                  <a:pt x="0" y="5579996"/>
                </a:lnTo>
                <a:lnTo>
                  <a:pt x="0" y="0"/>
                </a:lnTo>
                <a:close/>
              </a:path>
            </a:pathLst>
          </a:custGeom>
          <a:blipFill>
            <a:blip r:embed="rId5"/>
            <a:stretch>
              <a:fillRect l="0" t="0" r="0" b="0"/>
            </a:stretch>
          </a:blipFill>
        </p:spPr>
      </p:sp>
      <p:sp>
        <p:nvSpPr>
          <p:cNvPr name="TextBox 6" id="6"/>
          <p:cNvSpPr txBox="true"/>
          <p:nvPr/>
        </p:nvSpPr>
        <p:spPr>
          <a:xfrm rot="0">
            <a:off x="4437762" y="8230930"/>
            <a:ext cx="9412475" cy="1363980"/>
          </a:xfrm>
          <a:prstGeom prst="rect">
            <a:avLst/>
          </a:prstGeom>
        </p:spPr>
        <p:txBody>
          <a:bodyPr anchor="t" rtlCol="false" tIns="0" lIns="0" bIns="0" rIns="0">
            <a:spAutoFit/>
          </a:bodyPr>
          <a:lstStyle/>
          <a:p>
            <a:pPr algn="ctr">
              <a:lnSpc>
                <a:spcPts val="2730"/>
              </a:lnSpc>
            </a:pPr>
            <a:r>
              <a:rPr lang="en-US" sz="2100" spc="67">
                <a:solidFill>
                  <a:srgbClr val="DBDBDB"/>
                </a:solidFill>
                <a:latin typeface="Montserrat"/>
                <a:ea typeface="Montserrat"/>
                <a:cs typeface="Montserrat"/>
                <a:sym typeface="Montserrat"/>
              </a:rPr>
              <a:t>Here are the community screens, where the user can share their daily meals, interact with and comment on others' posts, and track their calorie intake by easily logging each meal. There's also a profile screen where they can access saved meals and more.</a:t>
            </a:r>
          </a:p>
        </p:txBody>
      </p:sp>
      <p:sp>
        <p:nvSpPr>
          <p:cNvPr name="TextBox 7" id="7"/>
          <p:cNvSpPr txBox="true"/>
          <p:nvPr/>
        </p:nvSpPr>
        <p:spPr>
          <a:xfrm rot="0">
            <a:off x="1028700" y="790575"/>
            <a:ext cx="8115300"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WIREFRAMES</a:t>
            </a:r>
          </a:p>
        </p:txBody>
      </p:sp>
      <p:sp>
        <p:nvSpPr>
          <p:cNvPr name="TextBox 8" id="8"/>
          <p:cNvSpPr txBox="true"/>
          <p:nvPr/>
        </p:nvSpPr>
        <p:spPr>
          <a:xfrm rot="0">
            <a:off x="3493371" y="2086592"/>
            <a:ext cx="1042628" cy="213759"/>
          </a:xfrm>
          <a:prstGeom prst="rect">
            <a:avLst/>
          </a:prstGeom>
        </p:spPr>
        <p:txBody>
          <a:bodyPr anchor="t" rtlCol="false" tIns="0" lIns="0" bIns="0" rIns="0">
            <a:spAutoFit/>
          </a:bodyPr>
          <a:lstStyle/>
          <a:p>
            <a:pPr algn="ctr">
              <a:lnSpc>
                <a:spcPts val="1347"/>
              </a:lnSpc>
              <a:spcBef>
                <a:spcPct val="0"/>
              </a:spcBef>
            </a:pPr>
            <a:r>
              <a:rPr lang="en-US" sz="1347">
                <a:solidFill>
                  <a:srgbClr val="F7F7F7"/>
                </a:solidFill>
                <a:latin typeface="Agrandir"/>
                <a:ea typeface="Agrandir"/>
                <a:cs typeface="Agrandir"/>
                <a:sym typeface="Agrandir"/>
              </a:rPr>
              <a:t>COMMUNITY</a:t>
            </a:r>
          </a:p>
        </p:txBody>
      </p:sp>
      <p:sp>
        <p:nvSpPr>
          <p:cNvPr name="TextBox 9" id="9"/>
          <p:cNvSpPr txBox="true"/>
          <p:nvPr/>
        </p:nvSpPr>
        <p:spPr>
          <a:xfrm rot="0">
            <a:off x="6393802" y="2086592"/>
            <a:ext cx="2177317" cy="213759"/>
          </a:xfrm>
          <a:prstGeom prst="rect">
            <a:avLst/>
          </a:prstGeom>
        </p:spPr>
        <p:txBody>
          <a:bodyPr anchor="t" rtlCol="false" tIns="0" lIns="0" bIns="0" rIns="0">
            <a:spAutoFit/>
          </a:bodyPr>
          <a:lstStyle/>
          <a:p>
            <a:pPr algn="ctr">
              <a:lnSpc>
                <a:spcPts val="1347"/>
              </a:lnSpc>
              <a:spcBef>
                <a:spcPct val="0"/>
              </a:spcBef>
            </a:pPr>
            <a:r>
              <a:rPr lang="en-US" sz="1347">
                <a:solidFill>
                  <a:srgbClr val="F7F7F7"/>
                </a:solidFill>
                <a:latin typeface="Agrandir"/>
                <a:ea typeface="Agrandir"/>
                <a:cs typeface="Agrandir"/>
                <a:sym typeface="Agrandir"/>
              </a:rPr>
              <a:t>CALORIES AND NUTRIENTS</a:t>
            </a:r>
          </a:p>
        </p:txBody>
      </p:sp>
      <p:sp>
        <p:nvSpPr>
          <p:cNvPr name="TextBox 10" id="10"/>
          <p:cNvSpPr txBox="true"/>
          <p:nvPr/>
        </p:nvSpPr>
        <p:spPr>
          <a:xfrm rot="0">
            <a:off x="9310272" y="2086592"/>
            <a:ext cx="2209152" cy="213759"/>
          </a:xfrm>
          <a:prstGeom prst="rect">
            <a:avLst/>
          </a:prstGeom>
        </p:spPr>
        <p:txBody>
          <a:bodyPr anchor="t" rtlCol="false" tIns="0" lIns="0" bIns="0" rIns="0">
            <a:spAutoFit/>
          </a:bodyPr>
          <a:lstStyle/>
          <a:p>
            <a:pPr algn="ctr">
              <a:lnSpc>
                <a:spcPts val="1347"/>
              </a:lnSpc>
              <a:spcBef>
                <a:spcPct val="0"/>
              </a:spcBef>
            </a:pPr>
            <a:r>
              <a:rPr lang="en-US" sz="1347">
                <a:solidFill>
                  <a:srgbClr val="F7F7F7"/>
                </a:solidFill>
                <a:latin typeface="Agrandir"/>
                <a:ea typeface="Agrandir"/>
                <a:cs typeface="Agrandir"/>
                <a:sym typeface="Agrandir"/>
              </a:rPr>
              <a:t>CALORIES AND NUTRIENTS`</a:t>
            </a:r>
          </a:p>
        </p:txBody>
      </p:sp>
      <p:sp>
        <p:nvSpPr>
          <p:cNvPr name="TextBox 11" id="11"/>
          <p:cNvSpPr txBox="true"/>
          <p:nvPr/>
        </p:nvSpPr>
        <p:spPr>
          <a:xfrm rot="0">
            <a:off x="12215762" y="2086592"/>
            <a:ext cx="678160" cy="213759"/>
          </a:xfrm>
          <a:prstGeom prst="rect">
            <a:avLst/>
          </a:prstGeom>
        </p:spPr>
        <p:txBody>
          <a:bodyPr anchor="t" rtlCol="false" tIns="0" lIns="0" bIns="0" rIns="0">
            <a:spAutoFit/>
          </a:bodyPr>
          <a:lstStyle/>
          <a:p>
            <a:pPr algn="ctr">
              <a:lnSpc>
                <a:spcPts val="1347"/>
              </a:lnSpc>
              <a:spcBef>
                <a:spcPct val="0"/>
              </a:spcBef>
            </a:pPr>
            <a:r>
              <a:rPr lang="en-US" sz="1347">
                <a:solidFill>
                  <a:srgbClr val="F7F7F7"/>
                </a:solidFill>
                <a:latin typeface="Agrandir"/>
                <a:ea typeface="Agrandir"/>
                <a:cs typeface="Agrandir"/>
                <a:sym typeface="Agrandir"/>
              </a:rPr>
              <a:t>PROFILE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true" flipV="true" rot="5400000">
            <a:off x="-979101" y="6341871"/>
            <a:ext cx="5141794" cy="5161148"/>
          </a:xfrm>
          <a:custGeom>
            <a:avLst/>
            <a:gdLst/>
            <a:ahLst/>
            <a:cxnLst/>
            <a:rect r="r" b="b" t="t" l="l"/>
            <a:pathLst>
              <a:path h="5161148" w="5141794">
                <a:moveTo>
                  <a:pt x="5141793" y="5161148"/>
                </a:moveTo>
                <a:lnTo>
                  <a:pt x="0" y="5161148"/>
                </a:lnTo>
                <a:lnTo>
                  <a:pt x="0" y="0"/>
                </a:lnTo>
                <a:lnTo>
                  <a:pt x="5141793" y="0"/>
                </a:lnTo>
                <a:lnTo>
                  <a:pt x="5141793" y="5161148"/>
                </a:lnTo>
                <a:close/>
              </a:path>
            </a:pathLst>
          </a:custGeom>
          <a:blipFill>
            <a:blip r:embed="rId2">
              <a:alphaModFix amt="50000"/>
            </a:blip>
            <a:stretch>
              <a:fillRect l="0" t="0" r="0" b="0"/>
            </a:stretch>
          </a:blipFill>
        </p:spPr>
      </p:sp>
      <p:sp>
        <p:nvSpPr>
          <p:cNvPr name="Freeform 3" id="3"/>
          <p:cNvSpPr/>
          <p:nvPr/>
        </p:nvSpPr>
        <p:spPr>
          <a:xfrm flipH="false" flipV="false" rot="5400000">
            <a:off x="13109055" y="-4480173"/>
            <a:ext cx="8926745" cy="8960347"/>
          </a:xfrm>
          <a:custGeom>
            <a:avLst/>
            <a:gdLst/>
            <a:ahLst/>
            <a:cxnLst/>
            <a:rect r="r" b="b" t="t" l="l"/>
            <a:pathLst>
              <a:path h="8960347" w="8926745">
                <a:moveTo>
                  <a:pt x="0" y="0"/>
                </a:moveTo>
                <a:lnTo>
                  <a:pt x="8926745" y="0"/>
                </a:lnTo>
                <a:lnTo>
                  <a:pt x="8926745" y="8960346"/>
                </a:lnTo>
                <a:lnTo>
                  <a:pt x="0" y="8960346"/>
                </a:lnTo>
                <a:lnTo>
                  <a:pt x="0" y="0"/>
                </a:lnTo>
                <a:close/>
              </a:path>
            </a:pathLst>
          </a:custGeom>
          <a:blipFill>
            <a:blip r:embed="rId2"/>
            <a:stretch>
              <a:fillRect l="0" t="0" r="0" b="0"/>
            </a:stretch>
          </a:blipFill>
        </p:spPr>
      </p:sp>
      <p:sp>
        <p:nvSpPr>
          <p:cNvPr name="Freeform 4" id="4"/>
          <p:cNvSpPr/>
          <p:nvPr/>
        </p:nvSpPr>
        <p:spPr>
          <a:xfrm flipH="false" flipV="false" rot="0">
            <a:off x="13939868" y="2309876"/>
            <a:ext cx="1750191" cy="1779307"/>
          </a:xfrm>
          <a:custGeom>
            <a:avLst/>
            <a:gdLst/>
            <a:ahLst/>
            <a:cxnLst/>
            <a:rect r="r" b="b" t="t" l="l"/>
            <a:pathLst>
              <a:path h="1779307" w="1750191">
                <a:moveTo>
                  <a:pt x="0" y="0"/>
                </a:moveTo>
                <a:lnTo>
                  <a:pt x="1750191" y="0"/>
                </a:lnTo>
                <a:lnTo>
                  <a:pt x="1750191" y="1779307"/>
                </a:lnTo>
                <a:lnTo>
                  <a:pt x="0" y="1779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05781" y="2242015"/>
            <a:ext cx="8876437" cy="5802971"/>
          </a:xfrm>
          <a:custGeom>
            <a:avLst/>
            <a:gdLst/>
            <a:ahLst/>
            <a:cxnLst/>
            <a:rect r="r" b="b" t="t" l="l"/>
            <a:pathLst>
              <a:path h="5802971" w="8876437">
                <a:moveTo>
                  <a:pt x="0" y="0"/>
                </a:moveTo>
                <a:lnTo>
                  <a:pt x="8876438" y="0"/>
                </a:lnTo>
                <a:lnTo>
                  <a:pt x="8876438" y="5802970"/>
                </a:lnTo>
                <a:lnTo>
                  <a:pt x="0" y="5802970"/>
                </a:lnTo>
                <a:lnTo>
                  <a:pt x="0" y="0"/>
                </a:lnTo>
                <a:close/>
              </a:path>
            </a:pathLst>
          </a:custGeom>
          <a:blipFill>
            <a:blip r:embed="rId5"/>
            <a:stretch>
              <a:fillRect l="0" t="0" r="0" b="0"/>
            </a:stretch>
          </a:blipFill>
        </p:spPr>
      </p:sp>
      <p:sp>
        <p:nvSpPr>
          <p:cNvPr name="TextBox 6" id="6"/>
          <p:cNvSpPr txBox="true"/>
          <p:nvPr/>
        </p:nvSpPr>
        <p:spPr>
          <a:xfrm rot="0">
            <a:off x="4437762" y="8322945"/>
            <a:ext cx="9412475" cy="1021080"/>
          </a:xfrm>
          <a:prstGeom prst="rect">
            <a:avLst/>
          </a:prstGeom>
        </p:spPr>
        <p:txBody>
          <a:bodyPr anchor="t" rtlCol="false" tIns="0" lIns="0" bIns="0" rIns="0">
            <a:spAutoFit/>
          </a:bodyPr>
          <a:lstStyle/>
          <a:p>
            <a:pPr algn="ctr">
              <a:lnSpc>
                <a:spcPts val="2730"/>
              </a:lnSpc>
            </a:pPr>
            <a:r>
              <a:rPr lang="en-US" sz="2100" spc="67">
                <a:solidFill>
                  <a:srgbClr val="DBDBDB"/>
                </a:solidFill>
                <a:latin typeface="Montserrat"/>
                <a:ea typeface="Montserrat"/>
                <a:cs typeface="Montserrat"/>
                <a:sym typeface="Montserrat"/>
              </a:rPr>
              <a:t>Here are the challenge screens, where the user can choose a challenge to participate in, view the participants, and track their progress.</a:t>
            </a:r>
          </a:p>
        </p:txBody>
      </p:sp>
      <p:sp>
        <p:nvSpPr>
          <p:cNvPr name="TextBox 7" id="7"/>
          <p:cNvSpPr txBox="true"/>
          <p:nvPr/>
        </p:nvSpPr>
        <p:spPr>
          <a:xfrm rot="0">
            <a:off x="1028700" y="790575"/>
            <a:ext cx="8115300"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WIREFRAMES</a:t>
            </a:r>
          </a:p>
        </p:txBody>
      </p:sp>
      <p:sp>
        <p:nvSpPr>
          <p:cNvPr name="TextBox 8" id="8"/>
          <p:cNvSpPr txBox="true"/>
          <p:nvPr/>
        </p:nvSpPr>
        <p:spPr>
          <a:xfrm rot="0">
            <a:off x="4753044" y="2026299"/>
            <a:ext cx="1894119" cy="213759"/>
          </a:xfrm>
          <a:prstGeom prst="rect">
            <a:avLst/>
          </a:prstGeom>
        </p:spPr>
        <p:txBody>
          <a:bodyPr anchor="t" rtlCol="false" tIns="0" lIns="0" bIns="0" rIns="0">
            <a:spAutoFit/>
          </a:bodyPr>
          <a:lstStyle/>
          <a:p>
            <a:pPr algn="ctr">
              <a:lnSpc>
                <a:spcPts val="1347"/>
              </a:lnSpc>
              <a:spcBef>
                <a:spcPct val="0"/>
              </a:spcBef>
            </a:pPr>
            <a:r>
              <a:rPr lang="en-US" sz="1347">
                <a:solidFill>
                  <a:srgbClr val="F7F7F7"/>
                </a:solidFill>
                <a:latin typeface="Agrandir"/>
                <a:ea typeface="Agrandir"/>
                <a:cs typeface="Agrandir"/>
                <a:sym typeface="Agrandir"/>
              </a:rPr>
              <a:t>CHALLENGES &amp; GOALS</a:t>
            </a:r>
          </a:p>
        </p:txBody>
      </p:sp>
      <p:sp>
        <p:nvSpPr>
          <p:cNvPr name="TextBox 9" id="9"/>
          <p:cNvSpPr txBox="true"/>
          <p:nvPr/>
        </p:nvSpPr>
        <p:spPr>
          <a:xfrm rot="0">
            <a:off x="7799827" y="2028256"/>
            <a:ext cx="1698010" cy="213759"/>
          </a:xfrm>
          <a:prstGeom prst="rect">
            <a:avLst/>
          </a:prstGeom>
        </p:spPr>
        <p:txBody>
          <a:bodyPr anchor="t" rtlCol="false" tIns="0" lIns="0" bIns="0" rIns="0">
            <a:spAutoFit/>
          </a:bodyPr>
          <a:lstStyle/>
          <a:p>
            <a:pPr algn="ctr">
              <a:lnSpc>
                <a:spcPts val="1347"/>
              </a:lnSpc>
              <a:spcBef>
                <a:spcPct val="0"/>
              </a:spcBef>
            </a:pPr>
            <a:r>
              <a:rPr lang="en-US" sz="1347">
                <a:solidFill>
                  <a:srgbClr val="F7F7F7"/>
                </a:solidFill>
                <a:latin typeface="Agrandir"/>
                <a:ea typeface="Agrandir"/>
                <a:cs typeface="Agrandir"/>
                <a:sym typeface="Agrandir"/>
              </a:rPr>
              <a:t>CHALLENGE DETAILS</a:t>
            </a:r>
          </a:p>
        </p:txBody>
      </p:sp>
      <p:sp>
        <p:nvSpPr>
          <p:cNvPr name="TextBox 10" id="10"/>
          <p:cNvSpPr txBox="true"/>
          <p:nvPr/>
        </p:nvSpPr>
        <p:spPr>
          <a:xfrm rot="0">
            <a:off x="10902472" y="2028256"/>
            <a:ext cx="1894119" cy="213759"/>
          </a:xfrm>
          <a:prstGeom prst="rect">
            <a:avLst/>
          </a:prstGeom>
        </p:spPr>
        <p:txBody>
          <a:bodyPr anchor="t" rtlCol="false" tIns="0" lIns="0" bIns="0" rIns="0">
            <a:spAutoFit/>
          </a:bodyPr>
          <a:lstStyle/>
          <a:p>
            <a:pPr algn="ctr">
              <a:lnSpc>
                <a:spcPts val="1347"/>
              </a:lnSpc>
              <a:spcBef>
                <a:spcPct val="0"/>
              </a:spcBef>
            </a:pPr>
            <a:r>
              <a:rPr lang="en-US" sz="1347">
                <a:solidFill>
                  <a:srgbClr val="F7F7F7"/>
                </a:solidFill>
                <a:latin typeface="Agrandir"/>
                <a:ea typeface="Agrandir"/>
                <a:cs typeface="Agrandir"/>
                <a:sym typeface="Agrandir"/>
              </a:rPr>
              <a:t>CHALLENGES &amp; GOALS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295210" y="-1025152"/>
            <a:ext cx="7136720" cy="7163583"/>
          </a:xfrm>
          <a:custGeom>
            <a:avLst/>
            <a:gdLst/>
            <a:ahLst/>
            <a:cxnLst/>
            <a:rect r="r" b="b" t="t" l="l"/>
            <a:pathLst>
              <a:path h="7163583" w="7136720">
                <a:moveTo>
                  <a:pt x="0" y="0"/>
                </a:moveTo>
                <a:lnTo>
                  <a:pt x="7136720" y="0"/>
                </a:lnTo>
                <a:lnTo>
                  <a:pt x="7136720" y="7163583"/>
                </a:lnTo>
                <a:lnTo>
                  <a:pt x="0" y="7163583"/>
                </a:lnTo>
                <a:lnTo>
                  <a:pt x="0" y="0"/>
                </a:lnTo>
                <a:close/>
              </a:path>
            </a:pathLst>
          </a:custGeom>
          <a:blipFill>
            <a:blip r:embed="rId2"/>
            <a:stretch>
              <a:fillRect l="0" t="0" r="0" b="0"/>
            </a:stretch>
          </a:blipFill>
        </p:spPr>
      </p:sp>
      <p:sp>
        <p:nvSpPr>
          <p:cNvPr name="Freeform 3" id="3"/>
          <p:cNvSpPr/>
          <p:nvPr/>
        </p:nvSpPr>
        <p:spPr>
          <a:xfrm flipH="false" flipV="false" rot="0">
            <a:off x="7284888" y="3562275"/>
            <a:ext cx="2520789" cy="2562724"/>
          </a:xfrm>
          <a:custGeom>
            <a:avLst/>
            <a:gdLst/>
            <a:ahLst/>
            <a:cxnLst/>
            <a:rect r="r" b="b" t="t" l="l"/>
            <a:pathLst>
              <a:path h="2562724" w="2520789">
                <a:moveTo>
                  <a:pt x="0" y="0"/>
                </a:moveTo>
                <a:lnTo>
                  <a:pt x="2520789" y="0"/>
                </a:lnTo>
                <a:lnTo>
                  <a:pt x="2520789" y="2562724"/>
                </a:lnTo>
                <a:lnTo>
                  <a:pt x="0" y="2562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3323000"/>
            <a:ext cx="15457807" cy="5642099"/>
          </a:xfrm>
          <a:custGeom>
            <a:avLst/>
            <a:gdLst/>
            <a:ahLst/>
            <a:cxnLst/>
            <a:rect r="r" b="b" t="t" l="l"/>
            <a:pathLst>
              <a:path h="5642099" w="15457807">
                <a:moveTo>
                  <a:pt x="0" y="0"/>
                </a:moveTo>
                <a:lnTo>
                  <a:pt x="15457807" y="0"/>
                </a:lnTo>
                <a:lnTo>
                  <a:pt x="15457807" y="5642099"/>
                </a:lnTo>
                <a:lnTo>
                  <a:pt x="0" y="5642099"/>
                </a:lnTo>
                <a:lnTo>
                  <a:pt x="0" y="0"/>
                </a:lnTo>
                <a:close/>
              </a:path>
            </a:pathLst>
          </a:custGeom>
          <a:blipFill>
            <a:blip r:embed="rId5"/>
            <a:stretch>
              <a:fillRect l="0" t="0" r="0" b="0"/>
            </a:stretch>
          </a:blipFill>
        </p:spPr>
      </p:sp>
      <p:sp>
        <p:nvSpPr>
          <p:cNvPr name="TextBox 5" id="5"/>
          <p:cNvSpPr txBox="true"/>
          <p:nvPr/>
        </p:nvSpPr>
        <p:spPr>
          <a:xfrm rot="0">
            <a:off x="1028700" y="790575"/>
            <a:ext cx="8115300"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STYLEGUIDE</a:t>
            </a:r>
          </a:p>
        </p:txBody>
      </p:sp>
      <p:sp>
        <p:nvSpPr>
          <p:cNvPr name="TextBox 6" id="6"/>
          <p:cNvSpPr txBox="true"/>
          <p:nvPr/>
        </p:nvSpPr>
        <p:spPr>
          <a:xfrm rot="0">
            <a:off x="1028700" y="2420014"/>
            <a:ext cx="9412475" cy="547370"/>
          </a:xfrm>
          <a:prstGeom prst="rect">
            <a:avLst/>
          </a:prstGeom>
        </p:spPr>
        <p:txBody>
          <a:bodyPr anchor="t" rtlCol="false" tIns="0" lIns="0" bIns="0" rIns="0">
            <a:spAutoFit/>
          </a:bodyPr>
          <a:lstStyle/>
          <a:p>
            <a:pPr algn="l">
              <a:lnSpc>
                <a:spcPts val="4419"/>
              </a:lnSpc>
            </a:pPr>
            <a:r>
              <a:rPr lang="en-US" sz="3399" spc="108" b="true">
                <a:solidFill>
                  <a:srgbClr val="DBDBDB"/>
                </a:solidFill>
                <a:latin typeface="Montserrat Bold"/>
                <a:ea typeface="Montserrat Bold"/>
                <a:cs typeface="Montserrat Bold"/>
                <a:sym typeface="Montserrat Bold"/>
              </a:rPr>
              <a:t>1- Colors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9495602" y="1357096"/>
            <a:ext cx="7136720" cy="7163583"/>
          </a:xfrm>
          <a:custGeom>
            <a:avLst/>
            <a:gdLst/>
            <a:ahLst/>
            <a:cxnLst/>
            <a:rect r="r" b="b" t="t" l="l"/>
            <a:pathLst>
              <a:path h="7163583" w="7136720">
                <a:moveTo>
                  <a:pt x="0" y="0"/>
                </a:moveTo>
                <a:lnTo>
                  <a:pt x="7136720" y="0"/>
                </a:lnTo>
                <a:lnTo>
                  <a:pt x="7136720" y="7163583"/>
                </a:lnTo>
                <a:lnTo>
                  <a:pt x="0" y="7163583"/>
                </a:lnTo>
                <a:lnTo>
                  <a:pt x="0" y="0"/>
                </a:lnTo>
                <a:close/>
              </a:path>
            </a:pathLst>
          </a:custGeom>
          <a:blipFill>
            <a:blip r:embed="rId2"/>
            <a:stretch>
              <a:fillRect l="0" t="0" r="0" b="0"/>
            </a:stretch>
          </a:blipFill>
        </p:spPr>
      </p:sp>
      <p:sp>
        <p:nvSpPr>
          <p:cNvPr name="Freeform 3" id="3"/>
          <p:cNvSpPr/>
          <p:nvPr/>
        </p:nvSpPr>
        <p:spPr>
          <a:xfrm flipH="false" flipV="false" rot="0">
            <a:off x="14952948" y="5531308"/>
            <a:ext cx="2520789" cy="2562724"/>
          </a:xfrm>
          <a:custGeom>
            <a:avLst/>
            <a:gdLst/>
            <a:ahLst/>
            <a:cxnLst/>
            <a:rect r="r" b="b" t="t" l="l"/>
            <a:pathLst>
              <a:path h="2562724" w="2520789">
                <a:moveTo>
                  <a:pt x="0" y="0"/>
                </a:moveTo>
                <a:lnTo>
                  <a:pt x="2520789" y="0"/>
                </a:lnTo>
                <a:lnTo>
                  <a:pt x="2520789" y="2562724"/>
                </a:lnTo>
                <a:lnTo>
                  <a:pt x="0" y="2562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3386484"/>
            <a:ext cx="6719275" cy="6257325"/>
          </a:xfrm>
          <a:custGeom>
            <a:avLst/>
            <a:gdLst/>
            <a:ahLst/>
            <a:cxnLst/>
            <a:rect r="r" b="b" t="t" l="l"/>
            <a:pathLst>
              <a:path h="6257325" w="6719275">
                <a:moveTo>
                  <a:pt x="0" y="0"/>
                </a:moveTo>
                <a:lnTo>
                  <a:pt x="6719275" y="0"/>
                </a:lnTo>
                <a:lnTo>
                  <a:pt x="6719275" y="6257325"/>
                </a:lnTo>
                <a:lnTo>
                  <a:pt x="0" y="6257325"/>
                </a:lnTo>
                <a:lnTo>
                  <a:pt x="0" y="0"/>
                </a:lnTo>
                <a:close/>
              </a:path>
            </a:pathLst>
          </a:custGeom>
          <a:blipFill>
            <a:blip r:embed="rId5"/>
            <a:stretch>
              <a:fillRect l="0" t="0" r="0" b="0"/>
            </a:stretch>
          </a:blipFill>
        </p:spPr>
      </p:sp>
      <p:sp>
        <p:nvSpPr>
          <p:cNvPr name="TextBox 5" id="5"/>
          <p:cNvSpPr txBox="true"/>
          <p:nvPr/>
        </p:nvSpPr>
        <p:spPr>
          <a:xfrm rot="0">
            <a:off x="1028700" y="790575"/>
            <a:ext cx="8115300"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STYLEGUIDE</a:t>
            </a:r>
          </a:p>
        </p:txBody>
      </p:sp>
      <p:sp>
        <p:nvSpPr>
          <p:cNvPr name="TextBox 6" id="6"/>
          <p:cNvSpPr txBox="true"/>
          <p:nvPr/>
        </p:nvSpPr>
        <p:spPr>
          <a:xfrm rot="0">
            <a:off x="1028700" y="2420014"/>
            <a:ext cx="9412475" cy="547370"/>
          </a:xfrm>
          <a:prstGeom prst="rect">
            <a:avLst/>
          </a:prstGeom>
        </p:spPr>
        <p:txBody>
          <a:bodyPr anchor="t" rtlCol="false" tIns="0" lIns="0" bIns="0" rIns="0">
            <a:spAutoFit/>
          </a:bodyPr>
          <a:lstStyle/>
          <a:p>
            <a:pPr algn="l">
              <a:lnSpc>
                <a:spcPts val="4419"/>
              </a:lnSpc>
            </a:pPr>
            <a:r>
              <a:rPr lang="en-US" sz="3399" spc="108" b="true">
                <a:solidFill>
                  <a:srgbClr val="DBDBDB"/>
                </a:solidFill>
                <a:latin typeface="Montserrat Bold"/>
                <a:ea typeface="Montserrat Bold"/>
                <a:cs typeface="Montserrat Bold"/>
                <a:sym typeface="Montserrat Bold"/>
              </a:rPr>
              <a:t>1- Typography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344936" y="-2710064"/>
            <a:ext cx="6535886" cy="6560488"/>
          </a:xfrm>
          <a:custGeom>
            <a:avLst/>
            <a:gdLst/>
            <a:ahLst/>
            <a:cxnLst/>
            <a:rect r="r" b="b" t="t" l="l"/>
            <a:pathLst>
              <a:path h="6560488" w="6535886">
                <a:moveTo>
                  <a:pt x="0" y="0"/>
                </a:moveTo>
                <a:lnTo>
                  <a:pt x="6535886" y="0"/>
                </a:lnTo>
                <a:lnTo>
                  <a:pt x="6535886" y="6560488"/>
                </a:lnTo>
                <a:lnTo>
                  <a:pt x="0" y="6560488"/>
                </a:lnTo>
                <a:lnTo>
                  <a:pt x="0" y="0"/>
                </a:lnTo>
                <a:close/>
              </a:path>
            </a:pathLst>
          </a:custGeom>
          <a:blipFill>
            <a:blip r:embed="rId2"/>
            <a:stretch>
              <a:fillRect l="0" t="0" r="0" b="0"/>
            </a:stretch>
          </a:blipFill>
        </p:spPr>
      </p:sp>
      <p:sp>
        <p:nvSpPr>
          <p:cNvPr name="Freeform 3" id="3"/>
          <p:cNvSpPr/>
          <p:nvPr/>
        </p:nvSpPr>
        <p:spPr>
          <a:xfrm flipH="false" flipV="false" rot="0">
            <a:off x="5743195" y="1254508"/>
            <a:ext cx="1936178" cy="1968388"/>
          </a:xfrm>
          <a:custGeom>
            <a:avLst/>
            <a:gdLst/>
            <a:ahLst/>
            <a:cxnLst/>
            <a:rect r="r" b="b" t="t" l="l"/>
            <a:pathLst>
              <a:path h="1968388" w="1936178">
                <a:moveTo>
                  <a:pt x="0" y="0"/>
                </a:moveTo>
                <a:lnTo>
                  <a:pt x="1936178" y="0"/>
                </a:lnTo>
                <a:lnTo>
                  <a:pt x="1936178" y="1968388"/>
                </a:lnTo>
                <a:lnTo>
                  <a:pt x="0" y="1968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708696"/>
            <a:ext cx="6371403"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BRIEF</a:t>
            </a:r>
          </a:p>
        </p:txBody>
      </p:sp>
      <p:sp>
        <p:nvSpPr>
          <p:cNvPr name="TextBox 5" id="5"/>
          <p:cNvSpPr txBox="true"/>
          <p:nvPr/>
        </p:nvSpPr>
        <p:spPr>
          <a:xfrm rot="0">
            <a:off x="1028700" y="2171868"/>
            <a:ext cx="16230600" cy="8189483"/>
          </a:xfrm>
          <a:prstGeom prst="rect">
            <a:avLst/>
          </a:prstGeom>
        </p:spPr>
        <p:txBody>
          <a:bodyPr anchor="t" rtlCol="false" tIns="0" lIns="0" bIns="0" rIns="0">
            <a:spAutoFit/>
          </a:bodyPr>
          <a:lstStyle/>
          <a:p>
            <a:pPr algn="just">
              <a:lnSpc>
                <a:spcPts val="3128"/>
              </a:lnSpc>
            </a:pPr>
            <a:r>
              <a:rPr lang="en-US" sz="2218" b="true">
                <a:solidFill>
                  <a:srgbClr val="DBDBDB"/>
                </a:solidFill>
                <a:latin typeface="Montserrat Bold"/>
                <a:ea typeface="Montserrat Bold"/>
                <a:cs typeface="Montserrat Bold"/>
                <a:sym typeface="Montserrat Bold"/>
              </a:rPr>
              <a:t>Problem Statement:</a:t>
            </a:r>
          </a:p>
          <a:p>
            <a:pPr algn="just">
              <a:lnSpc>
                <a:spcPts val="3128"/>
              </a:lnSpc>
            </a:pPr>
            <a:r>
              <a:rPr lang="en-US" sz="2218">
                <a:solidFill>
                  <a:srgbClr val="DBDBDB"/>
                </a:solidFill>
                <a:latin typeface="Montserrat"/>
                <a:ea typeface="Montserrat"/>
                <a:cs typeface="Montserrat"/>
                <a:sym typeface="Montserrat"/>
              </a:rPr>
              <a:t>Individuals with hypertension, hypotension, or diabetes face daily challenges in managing their health, such as adhering to strict dietary guidelines, tracking food intake, and maintaining balanced nutrition. The main challenges include:</a:t>
            </a:r>
          </a:p>
          <a:p>
            <a:pPr algn="just">
              <a:lnSpc>
                <a:spcPts val="3128"/>
              </a:lnSpc>
            </a:pPr>
            <a:r>
              <a:rPr lang="en-US" sz="2218">
                <a:solidFill>
                  <a:srgbClr val="DBDBDB"/>
                </a:solidFill>
                <a:latin typeface="Montserrat"/>
                <a:ea typeface="Montserrat"/>
                <a:cs typeface="Montserrat"/>
                <a:sym typeface="Montserrat"/>
              </a:rPr>
              <a:t>Tracking Nutritional Intake: Difficulty in monitoring calorie consumption, sodium levels, and blood sugar levels.</a:t>
            </a:r>
          </a:p>
          <a:p>
            <a:pPr algn="just">
              <a:lnSpc>
                <a:spcPts val="3128"/>
              </a:lnSpc>
            </a:pPr>
            <a:r>
              <a:rPr lang="en-US" sz="2218">
                <a:solidFill>
                  <a:srgbClr val="DBDBDB"/>
                </a:solidFill>
                <a:latin typeface="Montserrat"/>
                <a:ea typeface="Montserrat"/>
                <a:cs typeface="Montserrat"/>
                <a:sym typeface="Montserrat"/>
              </a:rPr>
              <a:t>Personalized Guidance: The need for customized dietary advice tailored to different health conditions.</a:t>
            </a:r>
          </a:p>
          <a:p>
            <a:pPr algn="just">
              <a:lnSpc>
                <a:spcPts val="3128"/>
              </a:lnSpc>
            </a:pPr>
            <a:r>
              <a:rPr lang="en-US" sz="2218">
                <a:solidFill>
                  <a:srgbClr val="DBDBDB"/>
                </a:solidFill>
                <a:latin typeface="Montserrat"/>
                <a:ea typeface="Montserrat"/>
                <a:cs typeface="Montserrat"/>
                <a:sym typeface="Montserrat"/>
              </a:rPr>
              <a:t>Ease of Use: A requirement for a user-friendly app that caters to people aged 10 to 60 without overwhelming them with complex information.</a:t>
            </a:r>
          </a:p>
          <a:p>
            <a:pPr algn="just">
              <a:lnSpc>
                <a:spcPts val="3128"/>
              </a:lnSpc>
            </a:pPr>
          </a:p>
          <a:p>
            <a:pPr algn="just">
              <a:lnSpc>
                <a:spcPts val="3128"/>
              </a:lnSpc>
            </a:pPr>
            <a:r>
              <a:rPr lang="en-US" sz="2218" b="true">
                <a:solidFill>
                  <a:srgbClr val="DBDBDB"/>
                </a:solidFill>
                <a:latin typeface="Montserrat Bold"/>
                <a:ea typeface="Montserrat Bold"/>
                <a:cs typeface="Montserrat Bold"/>
                <a:sym typeface="Montserrat Bold"/>
              </a:rPr>
              <a:t>Proposed Solution:</a:t>
            </a:r>
          </a:p>
          <a:p>
            <a:pPr algn="just">
              <a:lnSpc>
                <a:spcPts val="3128"/>
              </a:lnSpc>
            </a:pPr>
            <a:r>
              <a:rPr lang="en-US" sz="2218">
                <a:solidFill>
                  <a:srgbClr val="DBDBDB"/>
                </a:solidFill>
                <a:latin typeface="Montserrat"/>
                <a:ea typeface="Montserrat"/>
                <a:cs typeface="Montserrat"/>
                <a:sym typeface="Montserrat"/>
              </a:rPr>
              <a:t>The app provides an easy-to-use platform designed to help users manage their health effectively through:</a:t>
            </a:r>
          </a:p>
          <a:p>
            <a:pPr algn="just">
              <a:lnSpc>
                <a:spcPts val="3128"/>
              </a:lnSpc>
            </a:pPr>
            <a:r>
              <a:rPr lang="en-US" sz="2218">
                <a:solidFill>
                  <a:srgbClr val="DBDBDB"/>
                </a:solidFill>
                <a:latin typeface="Montserrat"/>
                <a:ea typeface="Montserrat"/>
                <a:cs typeface="Montserrat"/>
                <a:sym typeface="Montserrat"/>
              </a:rPr>
              <a:t>Calorie and Nutrient Tracker: A comprehensive tracker for calories and essential nutrients to ensure users stay within their recommended limits.</a:t>
            </a:r>
          </a:p>
          <a:p>
            <a:pPr algn="just">
              <a:lnSpc>
                <a:spcPts val="3128"/>
              </a:lnSpc>
            </a:pPr>
            <a:r>
              <a:rPr lang="en-US" sz="2218">
                <a:solidFill>
                  <a:srgbClr val="DBDBDB"/>
                </a:solidFill>
                <a:latin typeface="Montserrat"/>
                <a:ea typeface="Montserrat"/>
                <a:cs typeface="Montserrat"/>
                <a:sym typeface="Montserrat"/>
              </a:rPr>
              <a:t>Personalized Nutrition Plans: Tailored meal recommendations based on the user’s health condition, goals, and dietary preferences.</a:t>
            </a:r>
          </a:p>
          <a:p>
            <a:pPr algn="just">
              <a:lnSpc>
                <a:spcPts val="3128"/>
              </a:lnSpc>
            </a:pPr>
            <a:r>
              <a:rPr lang="en-US" sz="2218">
                <a:solidFill>
                  <a:srgbClr val="DBDBDB"/>
                </a:solidFill>
                <a:latin typeface="Montserrat"/>
                <a:ea typeface="Montserrat"/>
                <a:cs typeface="Montserrat"/>
                <a:sym typeface="Montserrat"/>
              </a:rPr>
              <a:t>Intuitive Interface: A simple and clear design that makes navigation easy and presents health data in an understandable format.</a:t>
            </a:r>
          </a:p>
          <a:p>
            <a:pPr algn="just">
              <a:lnSpc>
                <a:spcPts val="3128"/>
              </a:lnSpc>
            </a:pPr>
            <a:r>
              <a:rPr lang="en-US" sz="2218">
                <a:solidFill>
                  <a:srgbClr val="DBDBDB"/>
                </a:solidFill>
                <a:latin typeface="Montserrat"/>
                <a:ea typeface="Montserrat"/>
                <a:cs typeface="Montserrat"/>
                <a:sym typeface="Montserrat"/>
              </a:rPr>
              <a:t>Reminders and Alerts: Notifications to remind users of meals, medications, and hydration, as well as alerts when they reach their health goals.</a:t>
            </a:r>
          </a:p>
          <a:p>
            <a:pPr algn="just">
              <a:lnSpc>
                <a:spcPts val="3128"/>
              </a:lnSpc>
            </a:pPr>
          </a:p>
          <a:p>
            <a:pPr algn="just">
              <a:lnSpc>
                <a:spcPts val="3128"/>
              </a:lnSpc>
            </a:pPr>
          </a:p>
        </p:txBody>
      </p:sp>
      <p:sp>
        <p:nvSpPr>
          <p:cNvPr name="Freeform 6" id="6"/>
          <p:cNvSpPr/>
          <p:nvPr/>
        </p:nvSpPr>
        <p:spPr>
          <a:xfrm flipH="true" flipV="true" rot="5400000">
            <a:off x="13256519" y="6041283"/>
            <a:ext cx="6978931" cy="7005200"/>
          </a:xfrm>
          <a:custGeom>
            <a:avLst/>
            <a:gdLst/>
            <a:ahLst/>
            <a:cxnLst/>
            <a:rect r="r" b="b" t="t" l="l"/>
            <a:pathLst>
              <a:path h="7005200" w="6978931">
                <a:moveTo>
                  <a:pt x="6978931" y="7005200"/>
                </a:moveTo>
                <a:lnTo>
                  <a:pt x="0" y="7005200"/>
                </a:lnTo>
                <a:lnTo>
                  <a:pt x="0" y="0"/>
                </a:lnTo>
                <a:lnTo>
                  <a:pt x="6978931" y="0"/>
                </a:lnTo>
                <a:lnTo>
                  <a:pt x="6978931" y="700520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6019634" y="-1811052"/>
            <a:ext cx="5169279" cy="5188737"/>
          </a:xfrm>
          <a:custGeom>
            <a:avLst/>
            <a:gdLst/>
            <a:ahLst/>
            <a:cxnLst/>
            <a:rect r="r" b="b" t="t" l="l"/>
            <a:pathLst>
              <a:path h="5188737" w="5169279">
                <a:moveTo>
                  <a:pt x="0" y="0"/>
                </a:moveTo>
                <a:lnTo>
                  <a:pt x="5169279" y="0"/>
                </a:lnTo>
                <a:lnTo>
                  <a:pt x="5169279" y="5188737"/>
                </a:lnTo>
                <a:lnTo>
                  <a:pt x="0" y="5188737"/>
                </a:lnTo>
                <a:lnTo>
                  <a:pt x="0" y="0"/>
                </a:lnTo>
                <a:close/>
              </a:path>
            </a:pathLst>
          </a:custGeom>
          <a:blipFill>
            <a:blip r:embed="rId2">
              <a:alphaModFix amt="49000"/>
            </a:blip>
            <a:stretch>
              <a:fillRect l="0" t="0" r="0" b="0"/>
            </a:stretch>
          </a:blipFill>
        </p:spPr>
      </p:sp>
      <p:sp>
        <p:nvSpPr>
          <p:cNvPr name="Freeform 3" id="3"/>
          <p:cNvSpPr/>
          <p:nvPr/>
        </p:nvSpPr>
        <p:spPr>
          <a:xfrm flipH="false" flipV="true" rot="5400000">
            <a:off x="-2952078" y="-1218697"/>
            <a:ext cx="5169279" cy="5188737"/>
          </a:xfrm>
          <a:custGeom>
            <a:avLst/>
            <a:gdLst/>
            <a:ahLst/>
            <a:cxnLst/>
            <a:rect r="r" b="b" t="t" l="l"/>
            <a:pathLst>
              <a:path h="5188737" w="5169279">
                <a:moveTo>
                  <a:pt x="0" y="5188737"/>
                </a:moveTo>
                <a:lnTo>
                  <a:pt x="5169280" y="5188737"/>
                </a:lnTo>
                <a:lnTo>
                  <a:pt x="5169280" y="0"/>
                </a:lnTo>
                <a:lnTo>
                  <a:pt x="0" y="0"/>
                </a:lnTo>
                <a:lnTo>
                  <a:pt x="0" y="5188737"/>
                </a:lnTo>
                <a:close/>
              </a:path>
            </a:pathLst>
          </a:custGeom>
          <a:blipFill>
            <a:blip r:embed="rId2">
              <a:alphaModFix amt="49000"/>
            </a:blip>
            <a:stretch>
              <a:fillRect l="0" t="0" r="0" b="0"/>
            </a:stretch>
          </a:blipFill>
        </p:spPr>
      </p:sp>
      <p:grpSp>
        <p:nvGrpSpPr>
          <p:cNvPr name="Group 4" id="4"/>
          <p:cNvGrpSpPr/>
          <p:nvPr/>
        </p:nvGrpSpPr>
        <p:grpSpPr>
          <a:xfrm rot="0">
            <a:off x="3867879" y="2431045"/>
            <a:ext cx="10552242" cy="6827255"/>
            <a:chOff x="0" y="0"/>
            <a:chExt cx="14069656" cy="9103006"/>
          </a:xfrm>
        </p:grpSpPr>
        <p:sp>
          <p:nvSpPr>
            <p:cNvPr name="Freeform 5" id="5"/>
            <p:cNvSpPr/>
            <p:nvPr/>
          </p:nvSpPr>
          <p:spPr>
            <a:xfrm flipH="false" flipV="false" rot="0">
              <a:off x="0" y="0"/>
              <a:ext cx="6383483" cy="9103006"/>
            </a:xfrm>
            <a:custGeom>
              <a:avLst/>
              <a:gdLst/>
              <a:ahLst/>
              <a:cxnLst/>
              <a:rect r="r" b="b" t="t" l="l"/>
              <a:pathLst>
                <a:path h="9103006" w="6383483">
                  <a:moveTo>
                    <a:pt x="0" y="0"/>
                  </a:moveTo>
                  <a:lnTo>
                    <a:pt x="6383483" y="0"/>
                  </a:lnTo>
                  <a:lnTo>
                    <a:pt x="6383483" y="9103006"/>
                  </a:lnTo>
                  <a:lnTo>
                    <a:pt x="0" y="9103006"/>
                  </a:lnTo>
                  <a:lnTo>
                    <a:pt x="0" y="0"/>
                  </a:lnTo>
                  <a:close/>
                </a:path>
              </a:pathLst>
            </a:custGeom>
            <a:blipFill>
              <a:blip r:embed="rId3"/>
              <a:stretch>
                <a:fillRect l="0" t="0" r="0" b="0"/>
              </a:stretch>
            </a:blipFill>
          </p:spPr>
        </p:sp>
        <p:sp>
          <p:nvSpPr>
            <p:cNvPr name="Freeform 6" id="6"/>
            <p:cNvSpPr/>
            <p:nvPr/>
          </p:nvSpPr>
          <p:spPr>
            <a:xfrm flipH="false" flipV="false" rot="0">
              <a:off x="7830255" y="0"/>
              <a:ext cx="6239401" cy="9103006"/>
            </a:xfrm>
            <a:custGeom>
              <a:avLst/>
              <a:gdLst/>
              <a:ahLst/>
              <a:cxnLst/>
              <a:rect r="r" b="b" t="t" l="l"/>
              <a:pathLst>
                <a:path h="9103006" w="6239401">
                  <a:moveTo>
                    <a:pt x="0" y="0"/>
                  </a:moveTo>
                  <a:lnTo>
                    <a:pt x="6239401" y="0"/>
                  </a:lnTo>
                  <a:lnTo>
                    <a:pt x="6239401" y="9103006"/>
                  </a:lnTo>
                  <a:lnTo>
                    <a:pt x="0" y="9103006"/>
                  </a:lnTo>
                  <a:lnTo>
                    <a:pt x="0" y="0"/>
                  </a:lnTo>
                  <a:close/>
                </a:path>
              </a:pathLst>
            </a:custGeom>
            <a:blipFill>
              <a:blip r:embed="rId4"/>
              <a:stretch>
                <a:fillRect l="0" t="0" r="0" b="0"/>
              </a:stretch>
            </a:blipFill>
          </p:spPr>
        </p:sp>
      </p:grpSp>
      <p:sp>
        <p:nvSpPr>
          <p:cNvPr name="TextBox 7" id="7"/>
          <p:cNvSpPr txBox="true"/>
          <p:nvPr/>
        </p:nvSpPr>
        <p:spPr>
          <a:xfrm rot="0">
            <a:off x="1028700" y="962025"/>
            <a:ext cx="8115300"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USERJOURNEY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true" rot="5400000">
            <a:off x="-1874819" y="2943256"/>
            <a:ext cx="3192379" cy="3204395"/>
          </a:xfrm>
          <a:custGeom>
            <a:avLst/>
            <a:gdLst/>
            <a:ahLst/>
            <a:cxnLst/>
            <a:rect r="r" b="b" t="t" l="l"/>
            <a:pathLst>
              <a:path h="3204395" w="3192379">
                <a:moveTo>
                  <a:pt x="0" y="3204395"/>
                </a:moveTo>
                <a:lnTo>
                  <a:pt x="3192379" y="3204395"/>
                </a:lnTo>
                <a:lnTo>
                  <a:pt x="3192379" y="0"/>
                </a:lnTo>
                <a:lnTo>
                  <a:pt x="0" y="0"/>
                </a:lnTo>
                <a:lnTo>
                  <a:pt x="0" y="3204395"/>
                </a:lnTo>
                <a:close/>
              </a:path>
            </a:pathLst>
          </a:custGeom>
          <a:blipFill>
            <a:blip r:embed="rId2"/>
            <a:stretch>
              <a:fillRect l="0" t="0" r="0" b="0"/>
            </a:stretch>
          </a:blipFill>
        </p:spPr>
      </p:sp>
      <p:sp>
        <p:nvSpPr>
          <p:cNvPr name="TextBox 3" id="3"/>
          <p:cNvSpPr txBox="true"/>
          <p:nvPr/>
        </p:nvSpPr>
        <p:spPr>
          <a:xfrm rot="0">
            <a:off x="3265866" y="4146801"/>
            <a:ext cx="11756267" cy="2194299"/>
          </a:xfrm>
          <a:prstGeom prst="rect">
            <a:avLst/>
          </a:prstGeom>
        </p:spPr>
        <p:txBody>
          <a:bodyPr anchor="t" rtlCol="false" tIns="0" lIns="0" bIns="0" rIns="0">
            <a:spAutoFit/>
          </a:bodyPr>
          <a:lstStyle/>
          <a:p>
            <a:pPr algn="ctr">
              <a:lnSpc>
                <a:spcPts val="13637"/>
              </a:lnSpc>
            </a:pPr>
            <a:r>
              <a:rPr lang="en-US" sz="13637">
                <a:solidFill>
                  <a:srgbClr val="FFFFFF"/>
                </a:solidFill>
                <a:latin typeface="Agrandir"/>
                <a:ea typeface="Agrandir"/>
                <a:cs typeface="Agrandir"/>
                <a:sym typeface="Agrandir"/>
              </a:rPr>
              <a:t>THANK YOU!</a:t>
            </a:r>
          </a:p>
        </p:txBody>
      </p:sp>
      <p:sp>
        <p:nvSpPr>
          <p:cNvPr name="Freeform 4" id="4"/>
          <p:cNvSpPr/>
          <p:nvPr/>
        </p:nvSpPr>
        <p:spPr>
          <a:xfrm flipH="false" flipV="true" rot="5400000">
            <a:off x="16368077" y="3978493"/>
            <a:ext cx="3192379" cy="3204395"/>
          </a:xfrm>
          <a:custGeom>
            <a:avLst/>
            <a:gdLst/>
            <a:ahLst/>
            <a:cxnLst/>
            <a:rect r="r" b="b" t="t" l="l"/>
            <a:pathLst>
              <a:path h="3204395" w="3192379">
                <a:moveTo>
                  <a:pt x="0" y="3204395"/>
                </a:moveTo>
                <a:lnTo>
                  <a:pt x="3192379" y="3204395"/>
                </a:lnTo>
                <a:lnTo>
                  <a:pt x="3192379" y="0"/>
                </a:lnTo>
                <a:lnTo>
                  <a:pt x="0" y="0"/>
                </a:lnTo>
                <a:lnTo>
                  <a:pt x="0" y="3204395"/>
                </a:lnTo>
                <a:close/>
              </a:path>
            </a:pathLst>
          </a:custGeom>
          <a:blipFill>
            <a:blip r:embed="rId2"/>
            <a:stretch>
              <a:fillRect l="0" t="0" r="0" b="0"/>
            </a:stretch>
          </a:blipFill>
        </p:spPr>
      </p:sp>
      <p:sp>
        <p:nvSpPr>
          <p:cNvPr name="Freeform 5" id="5"/>
          <p:cNvSpPr/>
          <p:nvPr/>
        </p:nvSpPr>
        <p:spPr>
          <a:xfrm flipH="false" flipV="false" rot="0">
            <a:off x="15944242" y="3984501"/>
            <a:ext cx="1288627" cy="1310064"/>
          </a:xfrm>
          <a:custGeom>
            <a:avLst/>
            <a:gdLst/>
            <a:ahLst/>
            <a:cxnLst/>
            <a:rect r="r" b="b" t="t" l="l"/>
            <a:pathLst>
              <a:path h="1310064" w="1288627">
                <a:moveTo>
                  <a:pt x="0" y="0"/>
                </a:moveTo>
                <a:lnTo>
                  <a:pt x="1288627" y="0"/>
                </a:lnTo>
                <a:lnTo>
                  <a:pt x="1288627" y="1310065"/>
                </a:lnTo>
                <a:lnTo>
                  <a:pt x="0" y="1310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34214" y="4270626"/>
            <a:ext cx="1288627" cy="1310064"/>
          </a:xfrm>
          <a:custGeom>
            <a:avLst/>
            <a:gdLst/>
            <a:ahLst/>
            <a:cxnLst/>
            <a:rect r="r" b="b" t="t" l="l"/>
            <a:pathLst>
              <a:path h="1310064" w="1288627">
                <a:moveTo>
                  <a:pt x="0" y="0"/>
                </a:moveTo>
                <a:lnTo>
                  <a:pt x="1288627" y="0"/>
                </a:lnTo>
                <a:lnTo>
                  <a:pt x="1288627" y="1310065"/>
                </a:lnTo>
                <a:lnTo>
                  <a:pt x="0" y="1310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344936" y="-2710064"/>
            <a:ext cx="6535886" cy="6560488"/>
          </a:xfrm>
          <a:custGeom>
            <a:avLst/>
            <a:gdLst/>
            <a:ahLst/>
            <a:cxnLst/>
            <a:rect r="r" b="b" t="t" l="l"/>
            <a:pathLst>
              <a:path h="6560488" w="6535886">
                <a:moveTo>
                  <a:pt x="0" y="0"/>
                </a:moveTo>
                <a:lnTo>
                  <a:pt x="6535886" y="0"/>
                </a:lnTo>
                <a:lnTo>
                  <a:pt x="6535886" y="6560488"/>
                </a:lnTo>
                <a:lnTo>
                  <a:pt x="0" y="6560488"/>
                </a:lnTo>
                <a:lnTo>
                  <a:pt x="0" y="0"/>
                </a:lnTo>
                <a:close/>
              </a:path>
            </a:pathLst>
          </a:custGeom>
          <a:blipFill>
            <a:blip r:embed="rId2"/>
            <a:stretch>
              <a:fillRect l="0" t="0" r="0" b="0"/>
            </a:stretch>
          </a:blipFill>
        </p:spPr>
      </p:sp>
      <p:sp>
        <p:nvSpPr>
          <p:cNvPr name="Freeform 3" id="3"/>
          <p:cNvSpPr/>
          <p:nvPr/>
        </p:nvSpPr>
        <p:spPr>
          <a:xfrm flipH="false" flipV="false" rot="0">
            <a:off x="5743195" y="1254508"/>
            <a:ext cx="1936178" cy="1968388"/>
          </a:xfrm>
          <a:custGeom>
            <a:avLst/>
            <a:gdLst/>
            <a:ahLst/>
            <a:cxnLst/>
            <a:rect r="r" b="b" t="t" l="l"/>
            <a:pathLst>
              <a:path h="1968388" w="1936178">
                <a:moveTo>
                  <a:pt x="0" y="0"/>
                </a:moveTo>
                <a:lnTo>
                  <a:pt x="1936178" y="0"/>
                </a:lnTo>
                <a:lnTo>
                  <a:pt x="1936178" y="1968388"/>
                </a:lnTo>
                <a:lnTo>
                  <a:pt x="0" y="1968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22244" y="1320393"/>
            <a:ext cx="7278695"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OUR PROCESS</a:t>
            </a:r>
          </a:p>
        </p:txBody>
      </p:sp>
      <p:sp>
        <p:nvSpPr>
          <p:cNvPr name="Freeform 5" id="5"/>
          <p:cNvSpPr/>
          <p:nvPr/>
        </p:nvSpPr>
        <p:spPr>
          <a:xfrm flipH="true" flipV="true" rot="5400000">
            <a:off x="13256519" y="6041283"/>
            <a:ext cx="6978931" cy="7005200"/>
          </a:xfrm>
          <a:custGeom>
            <a:avLst/>
            <a:gdLst/>
            <a:ahLst/>
            <a:cxnLst/>
            <a:rect r="r" b="b" t="t" l="l"/>
            <a:pathLst>
              <a:path h="7005200" w="6978931">
                <a:moveTo>
                  <a:pt x="6978931" y="7005200"/>
                </a:moveTo>
                <a:lnTo>
                  <a:pt x="0" y="7005200"/>
                </a:lnTo>
                <a:lnTo>
                  <a:pt x="0" y="0"/>
                </a:lnTo>
                <a:lnTo>
                  <a:pt x="6978931" y="0"/>
                </a:lnTo>
                <a:lnTo>
                  <a:pt x="6978931" y="7005200"/>
                </a:lnTo>
                <a:close/>
              </a:path>
            </a:pathLst>
          </a:custGeom>
          <a:blipFill>
            <a:blip r:embed="rId2"/>
            <a:stretch>
              <a:fillRect l="0" t="0" r="0" b="0"/>
            </a:stretch>
          </a:blipFill>
        </p:spPr>
      </p:sp>
      <p:sp>
        <p:nvSpPr>
          <p:cNvPr name="Freeform 6" id="6"/>
          <p:cNvSpPr/>
          <p:nvPr/>
        </p:nvSpPr>
        <p:spPr>
          <a:xfrm flipH="false" flipV="false" rot="0">
            <a:off x="2593943" y="2363446"/>
            <a:ext cx="13067985" cy="3509996"/>
          </a:xfrm>
          <a:custGeom>
            <a:avLst/>
            <a:gdLst/>
            <a:ahLst/>
            <a:cxnLst/>
            <a:rect r="r" b="b" t="t" l="l"/>
            <a:pathLst>
              <a:path h="3509996" w="13067985">
                <a:moveTo>
                  <a:pt x="0" y="0"/>
                </a:moveTo>
                <a:lnTo>
                  <a:pt x="13067984" y="0"/>
                </a:lnTo>
                <a:lnTo>
                  <a:pt x="13067984" y="3509996"/>
                </a:lnTo>
                <a:lnTo>
                  <a:pt x="0" y="3509996"/>
                </a:lnTo>
                <a:lnTo>
                  <a:pt x="0" y="0"/>
                </a:lnTo>
                <a:close/>
              </a:path>
            </a:pathLst>
          </a:custGeom>
          <a:blipFill>
            <a:blip r:embed="rId5"/>
            <a:stretch>
              <a:fillRect l="0" t="0" r="-34297" b="0"/>
            </a:stretch>
          </a:blipFill>
        </p:spPr>
      </p:sp>
      <p:sp>
        <p:nvSpPr>
          <p:cNvPr name="TextBox 7" id="7"/>
          <p:cNvSpPr txBox="true"/>
          <p:nvPr/>
        </p:nvSpPr>
        <p:spPr>
          <a:xfrm rot="0">
            <a:off x="2593943" y="5554037"/>
            <a:ext cx="1999655" cy="471806"/>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Montserrat Bold"/>
                <a:ea typeface="Montserrat Bold"/>
                <a:cs typeface="Montserrat Bold"/>
                <a:sym typeface="Montserrat Bold"/>
              </a:rPr>
              <a:t>Emp</a:t>
            </a:r>
            <a:r>
              <a:rPr lang="en-US" b="true" sz="2799">
                <a:solidFill>
                  <a:srgbClr val="FFFFFF"/>
                </a:solidFill>
                <a:latin typeface="Montserrat Bold"/>
                <a:ea typeface="Montserrat Bold"/>
                <a:cs typeface="Montserrat Bold"/>
                <a:sym typeface="Montserrat Bold"/>
              </a:rPr>
              <a:t>arhize</a:t>
            </a:r>
          </a:p>
        </p:txBody>
      </p:sp>
      <p:sp>
        <p:nvSpPr>
          <p:cNvPr name="TextBox 8" id="8"/>
          <p:cNvSpPr txBox="true"/>
          <p:nvPr/>
        </p:nvSpPr>
        <p:spPr>
          <a:xfrm rot="0">
            <a:off x="6581434" y="6207164"/>
            <a:ext cx="1232773" cy="471806"/>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Montserrat Bold"/>
                <a:ea typeface="Montserrat Bold"/>
                <a:cs typeface="Montserrat Bold"/>
                <a:sym typeface="Montserrat Bold"/>
              </a:rPr>
              <a:t>Def</a:t>
            </a:r>
            <a:r>
              <a:rPr lang="en-US" b="true" sz="2799">
                <a:solidFill>
                  <a:srgbClr val="FFFFFF"/>
                </a:solidFill>
                <a:latin typeface="Montserrat Bold"/>
                <a:ea typeface="Montserrat Bold"/>
                <a:cs typeface="Montserrat Bold"/>
                <a:sym typeface="Montserrat Bold"/>
              </a:rPr>
              <a:t>ine</a:t>
            </a:r>
          </a:p>
        </p:txBody>
      </p:sp>
      <p:sp>
        <p:nvSpPr>
          <p:cNvPr name="TextBox 9" id="9"/>
          <p:cNvSpPr txBox="true"/>
          <p:nvPr/>
        </p:nvSpPr>
        <p:spPr>
          <a:xfrm rot="0">
            <a:off x="10422348" y="5554037"/>
            <a:ext cx="1185505" cy="471806"/>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Montserrat Bold"/>
                <a:ea typeface="Montserrat Bold"/>
                <a:cs typeface="Montserrat Bold"/>
                <a:sym typeface="Montserrat Bold"/>
              </a:rPr>
              <a:t>Ideat</a:t>
            </a:r>
            <a:r>
              <a:rPr lang="en-US" b="true" sz="2799">
                <a:solidFill>
                  <a:srgbClr val="FFFFFF"/>
                </a:solidFill>
                <a:latin typeface="Montserrat Bold"/>
                <a:ea typeface="Montserrat Bold"/>
                <a:cs typeface="Montserrat Bold"/>
                <a:sym typeface="Montserrat Bold"/>
              </a:rPr>
              <a:t>e</a:t>
            </a:r>
          </a:p>
        </p:txBody>
      </p:sp>
      <p:sp>
        <p:nvSpPr>
          <p:cNvPr name="TextBox 10" id="10"/>
          <p:cNvSpPr txBox="true"/>
          <p:nvPr/>
        </p:nvSpPr>
        <p:spPr>
          <a:xfrm rot="0">
            <a:off x="13953089" y="6207164"/>
            <a:ext cx="1308497" cy="471806"/>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Montserrat Bold"/>
                <a:ea typeface="Montserrat Bold"/>
                <a:cs typeface="Montserrat Bold"/>
                <a:sym typeface="Montserrat Bold"/>
              </a:rPr>
              <a:t>D</a:t>
            </a:r>
            <a:r>
              <a:rPr lang="en-US" b="true" sz="2799">
                <a:solidFill>
                  <a:srgbClr val="FFFFFF"/>
                </a:solidFill>
                <a:latin typeface="Montserrat Bold"/>
                <a:ea typeface="Montserrat Bold"/>
                <a:cs typeface="Montserrat Bold"/>
                <a:sym typeface="Montserrat Bold"/>
              </a:rPr>
              <a:t>esign</a:t>
            </a:r>
          </a:p>
        </p:txBody>
      </p:sp>
      <p:grpSp>
        <p:nvGrpSpPr>
          <p:cNvPr name="Group 11" id="11"/>
          <p:cNvGrpSpPr/>
          <p:nvPr/>
        </p:nvGrpSpPr>
        <p:grpSpPr>
          <a:xfrm rot="0">
            <a:off x="10198560" y="6235739"/>
            <a:ext cx="2173010" cy="709296"/>
            <a:chOff x="0" y="0"/>
            <a:chExt cx="2897346" cy="945728"/>
          </a:xfrm>
        </p:grpSpPr>
        <p:sp>
          <p:nvSpPr>
            <p:cNvPr name="TextBox 12" id="12"/>
            <p:cNvSpPr txBox="true"/>
            <p:nvPr/>
          </p:nvSpPr>
          <p:spPr>
            <a:xfrm rot="0">
              <a:off x="0" y="-38100"/>
              <a:ext cx="2897346"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Brainstorming</a:t>
              </a:r>
            </a:p>
          </p:txBody>
        </p:sp>
        <p:sp>
          <p:nvSpPr>
            <p:cNvPr name="TextBox 13" id="13"/>
            <p:cNvSpPr txBox="true"/>
            <p:nvPr/>
          </p:nvSpPr>
          <p:spPr>
            <a:xfrm rot="0">
              <a:off x="0" y="527474"/>
              <a:ext cx="2046605"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User flow</a:t>
              </a:r>
            </a:p>
          </p:txBody>
        </p:sp>
      </p:grpSp>
      <p:sp>
        <p:nvSpPr>
          <p:cNvPr name="TextBox 14" id="14"/>
          <p:cNvSpPr txBox="true"/>
          <p:nvPr/>
        </p:nvSpPr>
        <p:spPr>
          <a:xfrm rot="0">
            <a:off x="13727224" y="6852960"/>
            <a:ext cx="2055469" cy="323215"/>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Wireframes</a:t>
            </a:r>
          </a:p>
        </p:txBody>
      </p:sp>
      <p:grpSp>
        <p:nvGrpSpPr>
          <p:cNvPr name="Group 15" id="15"/>
          <p:cNvGrpSpPr/>
          <p:nvPr/>
        </p:nvGrpSpPr>
        <p:grpSpPr>
          <a:xfrm rot="0">
            <a:off x="6353362" y="6891060"/>
            <a:ext cx="2790638" cy="1963212"/>
            <a:chOff x="0" y="0"/>
            <a:chExt cx="3720851" cy="2617616"/>
          </a:xfrm>
        </p:grpSpPr>
        <p:sp>
          <p:nvSpPr>
            <p:cNvPr name="TextBox 16" id="16"/>
            <p:cNvSpPr txBox="true"/>
            <p:nvPr/>
          </p:nvSpPr>
          <p:spPr>
            <a:xfrm rot="0">
              <a:off x="0" y="-38100"/>
              <a:ext cx="2687320"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User Persona</a:t>
              </a:r>
            </a:p>
          </p:txBody>
        </p:sp>
        <p:sp>
          <p:nvSpPr>
            <p:cNvPr name="TextBox 17" id="17"/>
            <p:cNvSpPr txBox="true"/>
            <p:nvPr/>
          </p:nvSpPr>
          <p:spPr>
            <a:xfrm rot="0">
              <a:off x="0" y="525501"/>
              <a:ext cx="3719512"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Problem statement</a:t>
              </a:r>
            </a:p>
          </p:txBody>
        </p:sp>
        <p:sp>
          <p:nvSpPr>
            <p:cNvPr name="TextBox 18" id="18"/>
            <p:cNvSpPr txBox="true"/>
            <p:nvPr/>
          </p:nvSpPr>
          <p:spPr>
            <a:xfrm rot="0">
              <a:off x="1339" y="1083455"/>
              <a:ext cx="3667442"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Identify pain points</a:t>
              </a:r>
            </a:p>
          </p:txBody>
        </p:sp>
        <p:sp>
          <p:nvSpPr>
            <p:cNvPr name="TextBox 19" id="19"/>
            <p:cNvSpPr txBox="true"/>
            <p:nvPr/>
          </p:nvSpPr>
          <p:spPr>
            <a:xfrm rot="0">
              <a:off x="1339" y="1641408"/>
              <a:ext cx="3719512"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Problem statement</a:t>
              </a:r>
            </a:p>
          </p:txBody>
        </p:sp>
        <p:sp>
          <p:nvSpPr>
            <p:cNvPr name="TextBox 20" id="20"/>
            <p:cNvSpPr txBox="true"/>
            <p:nvPr/>
          </p:nvSpPr>
          <p:spPr>
            <a:xfrm rot="0">
              <a:off x="1339" y="2199362"/>
              <a:ext cx="2009934"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Set goals</a:t>
              </a:r>
            </a:p>
          </p:txBody>
        </p:sp>
      </p:grpSp>
      <p:grpSp>
        <p:nvGrpSpPr>
          <p:cNvPr name="Group 21" id="21"/>
          <p:cNvGrpSpPr/>
          <p:nvPr/>
        </p:nvGrpSpPr>
        <p:grpSpPr>
          <a:xfrm rot="0">
            <a:off x="2386952" y="6235739"/>
            <a:ext cx="2910007" cy="1909639"/>
            <a:chOff x="0" y="0"/>
            <a:chExt cx="3880009" cy="2546185"/>
          </a:xfrm>
        </p:grpSpPr>
        <p:sp>
          <p:nvSpPr>
            <p:cNvPr name="TextBox 22" id="22"/>
            <p:cNvSpPr txBox="true"/>
            <p:nvPr/>
          </p:nvSpPr>
          <p:spPr>
            <a:xfrm rot="0">
              <a:off x="2540" y="-38100"/>
              <a:ext cx="2759075"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User rese</a:t>
              </a:r>
              <a:r>
                <a:rPr lang="en-US" sz="1899">
                  <a:solidFill>
                    <a:srgbClr val="FFFFFF"/>
                  </a:solidFill>
                  <a:latin typeface="Montserrat"/>
                  <a:ea typeface="Montserrat"/>
                  <a:cs typeface="Montserrat"/>
                  <a:sym typeface="Montserrat"/>
                </a:rPr>
                <a:t>arch</a:t>
              </a:r>
            </a:p>
          </p:txBody>
        </p:sp>
        <p:sp>
          <p:nvSpPr>
            <p:cNvPr name="TextBox 23" id="23"/>
            <p:cNvSpPr txBox="true"/>
            <p:nvPr/>
          </p:nvSpPr>
          <p:spPr>
            <a:xfrm rot="0">
              <a:off x="2540" y="2127931"/>
              <a:ext cx="3421698"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User journey map</a:t>
              </a:r>
            </a:p>
          </p:txBody>
        </p:sp>
        <p:sp>
          <p:nvSpPr>
            <p:cNvPr name="TextBox 24" id="24"/>
            <p:cNvSpPr txBox="true"/>
            <p:nvPr/>
          </p:nvSpPr>
          <p:spPr>
            <a:xfrm rot="0">
              <a:off x="2540" y="1012024"/>
              <a:ext cx="1633220"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Survey</a:t>
              </a:r>
            </a:p>
          </p:txBody>
        </p:sp>
        <p:sp>
          <p:nvSpPr>
            <p:cNvPr name="TextBox 25" id="25"/>
            <p:cNvSpPr txBox="true"/>
            <p:nvPr/>
          </p:nvSpPr>
          <p:spPr>
            <a:xfrm rot="0">
              <a:off x="0" y="1569978"/>
              <a:ext cx="3880009"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Competitive analysis</a:t>
              </a:r>
            </a:p>
          </p:txBody>
        </p:sp>
        <p:sp>
          <p:nvSpPr>
            <p:cNvPr name="TextBox 26" id="26"/>
            <p:cNvSpPr txBox="true"/>
            <p:nvPr/>
          </p:nvSpPr>
          <p:spPr>
            <a:xfrm rot="0">
              <a:off x="2540" y="519626"/>
              <a:ext cx="2210911" cy="418254"/>
            </a:xfrm>
            <a:prstGeom prst="rect">
              <a:avLst/>
            </a:prstGeom>
          </p:spPr>
          <p:txBody>
            <a:bodyPr anchor="t" rtlCol="false" tIns="0" lIns="0" bIns="0" rIns="0">
              <a:spAutoFit/>
            </a:bodyPr>
            <a:lstStyle/>
            <a:p>
              <a:pPr algn="ctr" marL="410208" indent="-205104" lvl="1">
                <a:lnSpc>
                  <a:spcPts val="2659"/>
                </a:lnSpc>
                <a:buFont typeface="Arial"/>
                <a:buChar char="•"/>
              </a:pPr>
              <a:r>
                <a:rPr lang="en-US" sz="1899">
                  <a:solidFill>
                    <a:srgbClr val="FFFFFF"/>
                  </a:solidFill>
                  <a:latin typeface="Montserrat"/>
                  <a:ea typeface="Montserrat"/>
                  <a:cs typeface="Montserrat"/>
                  <a:sym typeface="Montserrat"/>
                </a:rPr>
                <a:t>Interviews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6019634" y="-1811052"/>
            <a:ext cx="5169279" cy="5188737"/>
          </a:xfrm>
          <a:custGeom>
            <a:avLst/>
            <a:gdLst/>
            <a:ahLst/>
            <a:cxnLst/>
            <a:rect r="r" b="b" t="t" l="l"/>
            <a:pathLst>
              <a:path h="5188737" w="5169279">
                <a:moveTo>
                  <a:pt x="0" y="0"/>
                </a:moveTo>
                <a:lnTo>
                  <a:pt x="5169279" y="0"/>
                </a:lnTo>
                <a:lnTo>
                  <a:pt x="5169279" y="5188737"/>
                </a:lnTo>
                <a:lnTo>
                  <a:pt x="0" y="5188737"/>
                </a:lnTo>
                <a:lnTo>
                  <a:pt x="0" y="0"/>
                </a:lnTo>
                <a:close/>
              </a:path>
            </a:pathLst>
          </a:custGeom>
          <a:blipFill>
            <a:blip r:embed="rId2">
              <a:alphaModFix amt="49000"/>
            </a:blip>
            <a:stretch>
              <a:fillRect l="0" t="0" r="0" b="0"/>
            </a:stretch>
          </a:blipFill>
        </p:spPr>
      </p:sp>
      <p:sp>
        <p:nvSpPr>
          <p:cNvPr name="Freeform 3" id="3"/>
          <p:cNvSpPr/>
          <p:nvPr/>
        </p:nvSpPr>
        <p:spPr>
          <a:xfrm flipH="false" flipV="true" rot="5400000">
            <a:off x="-2952078" y="-1218697"/>
            <a:ext cx="5169279" cy="5188737"/>
          </a:xfrm>
          <a:custGeom>
            <a:avLst/>
            <a:gdLst/>
            <a:ahLst/>
            <a:cxnLst/>
            <a:rect r="r" b="b" t="t" l="l"/>
            <a:pathLst>
              <a:path h="5188737" w="5169279">
                <a:moveTo>
                  <a:pt x="0" y="5188737"/>
                </a:moveTo>
                <a:lnTo>
                  <a:pt x="5169280" y="5188737"/>
                </a:lnTo>
                <a:lnTo>
                  <a:pt x="5169280" y="0"/>
                </a:lnTo>
                <a:lnTo>
                  <a:pt x="0" y="0"/>
                </a:lnTo>
                <a:lnTo>
                  <a:pt x="0" y="5188737"/>
                </a:lnTo>
                <a:close/>
              </a:path>
            </a:pathLst>
          </a:custGeom>
          <a:blipFill>
            <a:blip r:embed="rId2">
              <a:alphaModFix amt="49000"/>
            </a:blip>
            <a:stretch>
              <a:fillRect l="0" t="0" r="0" b="0"/>
            </a:stretch>
          </a:blipFill>
        </p:spPr>
      </p:sp>
      <p:grpSp>
        <p:nvGrpSpPr>
          <p:cNvPr name="Group 4" id="4"/>
          <p:cNvGrpSpPr/>
          <p:nvPr/>
        </p:nvGrpSpPr>
        <p:grpSpPr>
          <a:xfrm rot="0">
            <a:off x="1028700" y="2430452"/>
            <a:ext cx="4836353" cy="6827848"/>
            <a:chOff x="0" y="0"/>
            <a:chExt cx="1273772" cy="1798281"/>
          </a:xfrm>
        </p:grpSpPr>
        <p:sp>
          <p:nvSpPr>
            <p:cNvPr name="Freeform 5" id="5"/>
            <p:cNvSpPr/>
            <p:nvPr/>
          </p:nvSpPr>
          <p:spPr>
            <a:xfrm flipH="false" flipV="false" rot="0">
              <a:off x="0" y="0"/>
              <a:ext cx="1273772" cy="1798281"/>
            </a:xfrm>
            <a:custGeom>
              <a:avLst/>
              <a:gdLst/>
              <a:ahLst/>
              <a:cxnLst/>
              <a:rect r="r" b="b" t="t" l="l"/>
              <a:pathLst>
                <a:path h="1798281" w="1273772">
                  <a:moveTo>
                    <a:pt x="0" y="0"/>
                  </a:moveTo>
                  <a:lnTo>
                    <a:pt x="1273772" y="0"/>
                  </a:lnTo>
                  <a:lnTo>
                    <a:pt x="1273772" y="1798281"/>
                  </a:lnTo>
                  <a:lnTo>
                    <a:pt x="0" y="1798281"/>
                  </a:lnTo>
                  <a:close/>
                </a:path>
              </a:pathLst>
            </a:custGeom>
            <a:gradFill rotWithShape="true">
              <a:gsLst>
                <a:gs pos="0">
                  <a:srgbClr val="166678">
                    <a:alpha val="100000"/>
                  </a:srgbClr>
                </a:gs>
                <a:gs pos="100000">
                  <a:srgbClr val="212626">
                    <a:alpha val="100000"/>
                  </a:srgbClr>
                </a:gs>
              </a:gsLst>
              <a:path path="circle">
                <a:fillToRect l="0" r="100000" t="0" b="100000"/>
              </a:path>
              <a:tileRect r="0" l="-100000" b="0" t="-100000"/>
            </a:gradFill>
          </p:spPr>
        </p:sp>
        <p:sp>
          <p:nvSpPr>
            <p:cNvPr name="TextBox 6" id="6"/>
            <p:cNvSpPr txBox="true"/>
            <p:nvPr/>
          </p:nvSpPr>
          <p:spPr>
            <a:xfrm>
              <a:off x="0" y="-38100"/>
              <a:ext cx="1273772" cy="183638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725823" y="2430452"/>
            <a:ext cx="4836353" cy="6827848"/>
            <a:chOff x="0" y="0"/>
            <a:chExt cx="1273772" cy="1798281"/>
          </a:xfrm>
        </p:grpSpPr>
        <p:sp>
          <p:nvSpPr>
            <p:cNvPr name="Freeform 8" id="8"/>
            <p:cNvSpPr/>
            <p:nvPr/>
          </p:nvSpPr>
          <p:spPr>
            <a:xfrm flipH="false" flipV="false" rot="0">
              <a:off x="0" y="0"/>
              <a:ext cx="1273772" cy="1798281"/>
            </a:xfrm>
            <a:custGeom>
              <a:avLst/>
              <a:gdLst/>
              <a:ahLst/>
              <a:cxnLst/>
              <a:rect r="r" b="b" t="t" l="l"/>
              <a:pathLst>
                <a:path h="1798281" w="1273772">
                  <a:moveTo>
                    <a:pt x="0" y="0"/>
                  </a:moveTo>
                  <a:lnTo>
                    <a:pt x="1273772" y="0"/>
                  </a:lnTo>
                  <a:lnTo>
                    <a:pt x="1273772" y="1798281"/>
                  </a:lnTo>
                  <a:lnTo>
                    <a:pt x="0" y="1798281"/>
                  </a:lnTo>
                  <a:close/>
                </a:path>
              </a:pathLst>
            </a:custGeom>
            <a:gradFill rotWithShape="true">
              <a:gsLst>
                <a:gs pos="0">
                  <a:srgbClr val="166678">
                    <a:alpha val="100000"/>
                  </a:srgbClr>
                </a:gs>
                <a:gs pos="100000">
                  <a:srgbClr val="212626">
                    <a:alpha val="100000"/>
                  </a:srgbClr>
                </a:gs>
              </a:gsLst>
              <a:path path="circle">
                <a:fillToRect l="0" r="100000" t="0" b="100000"/>
              </a:path>
              <a:tileRect r="0" l="-100000" b="0" t="-100000"/>
            </a:gradFill>
          </p:spPr>
        </p:sp>
        <p:sp>
          <p:nvSpPr>
            <p:cNvPr name="TextBox 9" id="9"/>
            <p:cNvSpPr txBox="true"/>
            <p:nvPr/>
          </p:nvSpPr>
          <p:spPr>
            <a:xfrm>
              <a:off x="0" y="-38100"/>
              <a:ext cx="1273772" cy="183638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422947" y="2430452"/>
            <a:ext cx="4836353" cy="6827848"/>
            <a:chOff x="0" y="0"/>
            <a:chExt cx="1273772" cy="1798281"/>
          </a:xfrm>
        </p:grpSpPr>
        <p:sp>
          <p:nvSpPr>
            <p:cNvPr name="Freeform 11" id="11"/>
            <p:cNvSpPr/>
            <p:nvPr/>
          </p:nvSpPr>
          <p:spPr>
            <a:xfrm flipH="false" flipV="false" rot="0">
              <a:off x="0" y="0"/>
              <a:ext cx="1273772" cy="1798281"/>
            </a:xfrm>
            <a:custGeom>
              <a:avLst/>
              <a:gdLst/>
              <a:ahLst/>
              <a:cxnLst/>
              <a:rect r="r" b="b" t="t" l="l"/>
              <a:pathLst>
                <a:path h="1798281" w="1273772">
                  <a:moveTo>
                    <a:pt x="0" y="0"/>
                  </a:moveTo>
                  <a:lnTo>
                    <a:pt x="1273772" y="0"/>
                  </a:lnTo>
                  <a:lnTo>
                    <a:pt x="1273772" y="1798281"/>
                  </a:lnTo>
                  <a:lnTo>
                    <a:pt x="0" y="1798281"/>
                  </a:lnTo>
                  <a:close/>
                </a:path>
              </a:pathLst>
            </a:custGeom>
            <a:gradFill rotWithShape="true">
              <a:gsLst>
                <a:gs pos="0">
                  <a:srgbClr val="166678">
                    <a:alpha val="100000"/>
                  </a:srgbClr>
                </a:gs>
                <a:gs pos="100000">
                  <a:srgbClr val="212626">
                    <a:alpha val="100000"/>
                  </a:srgbClr>
                </a:gs>
              </a:gsLst>
              <a:path path="circle">
                <a:fillToRect l="0" r="100000" t="0" b="100000"/>
              </a:path>
              <a:tileRect r="0" l="-100000" b="0" t="-100000"/>
            </a:gradFill>
          </p:spPr>
        </p:sp>
        <p:sp>
          <p:nvSpPr>
            <p:cNvPr name="TextBox 12" id="12"/>
            <p:cNvSpPr txBox="true"/>
            <p:nvPr/>
          </p:nvSpPr>
          <p:spPr>
            <a:xfrm>
              <a:off x="0" y="-38100"/>
              <a:ext cx="1273772" cy="183638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6895226" y="2665897"/>
            <a:ext cx="4497548" cy="6356958"/>
          </a:xfrm>
          <a:custGeom>
            <a:avLst/>
            <a:gdLst/>
            <a:ahLst/>
            <a:cxnLst/>
            <a:rect r="r" b="b" t="t" l="l"/>
            <a:pathLst>
              <a:path h="6356958" w="4497548">
                <a:moveTo>
                  <a:pt x="0" y="0"/>
                </a:moveTo>
                <a:lnTo>
                  <a:pt x="4497548" y="0"/>
                </a:lnTo>
                <a:lnTo>
                  <a:pt x="4497548" y="6356958"/>
                </a:lnTo>
                <a:lnTo>
                  <a:pt x="0" y="6356958"/>
                </a:lnTo>
                <a:lnTo>
                  <a:pt x="0" y="0"/>
                </a:lnTo>
                <a:close/>
              </a:path>
            </a:pathLst>
          </a:custGeom>
          <a:blipFill>
            <a:blip r:embed="rId3"/>
            <a:stretch>
              <a:fillRect l="0" t="0" r="0" b="0"/>
            </a:stretch>
          </a:blipFill>
        </p:spPr>
      </p:sp>
      <p:sp>
        <p:nvSpPr>
          <p:cNvPr name="Freeform 14" id="14"/>
          <p:cNvSpPr/>
          <p:nvPr/>
        </p:nvSpPr>
        <p:spPr>
          <a:xfrm flipH="false" flipV="false" rot="0">
            <a:off x="1229887" y="2665897"/>
            <a:ext cx="4433978" cy="6356958"/>
          </a:xfrm>
          <a:custGeom>
            <a:avLst/>
            <a:gdLst/>
            <a:ahLst/>
            <a:cxnLst/>
            <a:rect r="r" b="b" t="t" l="l"/>
            <a:pathLst>
              <a:path h="6356958" w="4433978">
                <a:moveTo>
                  <a:pt x="0" y="0"/>
                </a:moveTo>
                <a:lnTo>
                  <a:pt x="4433979" y="0"/>
                </a:lnTo>
                <a:lnTo>
                  <a:pt x="4433979" y="6356958"/>
                </a:lnTo>
                <a:lnTo>
                  <a:pt x="0" y="6356958"/>
                </a:lnTo>
                <a:lnTo>
                  <a:pt x="0" y="0"/>
                </a:lnTo>
                <a:close/>
              </a:path>
            </a:pathLst>
          </a:custGeom>
          <a:blipFill>
            <a:blip r:embed="rId4"/>
            <a:stretch>
              <a:fillRect l="0" t="0" r="0" b="0"/>
            </a:stretch>
          </a:blipFill>
        </p:spPr>
      </p:sp>
      <p:sp>
        <p:nvSpPr>
          <p:cNvPr name="Freeform 15" id="15"/>
          <p:cNvSpPr/>
          <p:nvPr/>
        </p:nvSpPr>
        <p:spPr>
          <a:xfrm flipH="false" flipV="false" rot="0">
            <a:off x="12693456" y="2665897"/>
            <a:ext cx="4295335" cy="4987326"/>
          </a:xfrm>
          <a:custGeom>
            <a:avLst/>
            <a:gdLst/>
            <a:ahLst/>
            <a:cxnLst/>
            <a:rect r="r" b="b" t="t" l="l"/>
            <a:pathLst>
              <a:path h="4987326" w="4295335">
                <a:moveTo>
                  <a:pt x="0" y="0"/>
                </a:moveTo>
                <a:lnTo>
                  <a:pt x="4295335" y="0"/>
                </a:lnTo>
                <a:lnTo>
                  <a:pt x="4295335" y="4987326"/>
                </a:lnTo>
                <a:lnTo>
                  <a:pt x="0" y="4987326"/>
                </a:lnTo>
                <a:lnTo>
                  <a:pt x="0" y="0"/>
                </a:lnTo>
                <a:close/>
              </a:path>
            </a:pathLst>
          </a:custGeom>
          <a:blipFill>
            <a:blip r:embed="rId5"/>
            <a:stretch>
              <a:fillRect l="0" t="0" r="0" b="0"/>
            </a:stretch>
          </a:blipFill>
        </p:spPr>
      </p:sp>
      <p:sp>
        <p:nvSpPr>
          <p:cNvPr name="TextBox 16" id="16"/>
          <p:cNvSpPr txBox="true"/>
          <p:nvPr/>
        </p:nvSpPr>
        <p:spPr>
          <a:xfrm rot="0">
            <a:off x="1028700" y="962025"/>
            <a:ext cx="8115300"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RESEARCH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5752361" y="4078833"/>
            <a:ext cx="5412848" cy="5433223"/>
          </a:xfrm>
          <a:custGeom>
            <a:avLst/>
            <a:gdLst/>
            <a:ahLst/>
            <a:cxnLst/>
            <a:rect r="r" b="b" t="t" l="l"/>
            <a:pathLst>
              <a:path h="5433223" w="5412848">
                <a:moveTo>
                  <a:pt x="0" y="0"/>
                </a:moveTo>
                <a:lnTo>
                  <a:pt x="5412849" y="0"/>
                </a:lnTo>
                <a:lnTo>
                  <a:pt x="5412849" y="5433223"/>
                </a:lnTo>
                <a:lnTo>
                  <a:pt x="0" y="5433223"/>
                </a:lnTo>
                <a:lnTo>
                  <a:pt x="0" y="0"/>
                </a:lnTo>
                <a:close/>
              </a:path>
            </a:pathLst>
          </a:custGeom>
          <a:blipFill>
            <a:blip r:embed="rId2">
              <a:alphaModFix amt="49000"/>
            </a:blip>
            <a:stretch>
              <a:fillRect l="0" t="0" r="0" b="0"/>
            </a:stretch>
          </a:blipFill>
        </p:spPr>
      </p:sp>
      <p:sp>
        <p:nvSpPr>
          <p:cNvPr name="Freeform 3" id="3"/>
          <p:cNvSpPr/>
          <p:nvPr/>
        </p:nvSpPr>
        <p:spPr>
          <a:xfrm flipH="false" flipV="true" rot="5400000">
            <a:off x="-3327474" y="590345"/>
            <a:ext cx="5813103" cy="5834984"/>
          </a:xfrm>
          <a:custGeom>
            <a:avLst/>
            <a:gdLst/>
            <a:ahLst/>
            <a:cxnLst/>
            <a:rect r="r" b="b" t="t" l="l"/>
            <a:pathLst>
              <a:path h="5834984" w="5813103">
                <a:moveTo>
                  <a:pt x="0" y="5834984"/>
                </a:moveTo>
                <a:lnTo>
                  <a:pt x="5813103" y="5834984"/>
                </a:lnTo>
                <a:lnTo>
                  <a:pt x="5813103" y="0"/>
                </a:lnTo>
                <a:lnTo>
                  <a:pt x="0" y="0"/>
                </a:lnTo>
                <a:lnTo>
                  <a:pt x="0" y="5834984"/>
                </a:lnTo>
                <a:close/>
              </a:path>
            </a:pathLst>
          </a:custGeom>
          <a:blipFill>
            <a:blip r:embed="rId2">
              <a:alphaModFix amt="49000"/>
            </a:blip>
            <a:stretch>
              <a:fillRect l="0" t="0" r="0" b="0"/>
            </a:stretch>
          </a:blipFill>
        </p:spPr>
      </p:sp>
      <p:grpSp>
        <p:nvGrpSpPr>
          <p:cNvPr name="Group 4" id="4"/>
          <p:cNvGrpSpPr/>
          <p:nvPr/>
        </p:nvGrpSpPr>
        <p:grpSpPr>
          <a:xfrm rot="0">
            <a:off x="3532887" y="2430452"/>
            <a:ext cx="4836353" cy="6827848"/>
            <a:chOff x="0" y="0"/>
            <a:chExt cx="1273772" cy="1798281"/>
          </a:xfrm>
        </p:grpSpPr>
        <p:sp>
          <p:nvSpPr>
            <p:cNvPr name="Freeform 5" id="5"/>
            <p:cNvSpPr/>
            <p:nvPr/>
          </p:nvSpPr>
          <p:spPr>
            <a:xfrm flipH="false" flipV="false" rot="0">
              <a:off x="0" y="0"/>
              <a:ext cx="1273772" cy="1798281"/>
            </a:xfrm>
            <a:custGeom>
              <a:avLst/>
              <a:gdLst/>
              <a:ahLst/>
              <a:cxnLst/>
              <a:rect r="r" b="b" t="t" l="l"/>
              <a:pathLst>
                <a:path h="1798281" w="1273772">
                  <a:moveTo>
                    <a:pt x="0" y="0"/>
                  </a:moveTo>
                  <a:lnTo>
                    <a:pt x="1273772" y="0"/>
                  </a:lnTo>
                  <a:lnTo>
                    <a:pt x="1273772" y="1798281"/>
                  </a:lnTo>
                  <a:lnTo>
                    <a:pt x="0" y="1798281"/>
                  </a:lnTo>
                  <a:close/>
                </a:path>
              </a:pathLst>
            </a:custGeom>
            <a:gradFill rotWithShape="true">
              <a:gsLst>
                <a:gs pos="0">
                  <a:srgbClr val="166678">
                    <a:alpha val="100000"/>
                  </a:srgbClr>
                </a:gs>
                <a:gs pos="100000">
                  <a:srgbClr val="212626">
                    <a:alpha val="100000"/>
                  </a:srgbClr>
                </a:gs>
              </a:gsLst>
              <a:path path="circle">
                <a:fillToRect l="0" r="100000" t="0" b="100000"/>
              </a:path>
              <a:tileRect r="0" l="-100000" b="0" t="-100000"/>
            </a:gradFill>
          </p:spPr>
        </p:sp>
        <p:sp>
          <p:nvSpPr>
            <p:cNvPr name="TextBox 6" id="6"/>
            <p:cNvSpPr txBox="true"/>
            <p:nvPr/>
          </p:nvSpPr>
          <p:spPr>
            <a:xfrm>
              <a:off x="0" y="-38100"/>
              <a:ext cx="1273772" cy="183638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867596" y="2430452"/>
            <a:ext cx="4836353" cy="6827848"/>
            <a:chOff x="0" y="0"/>
            <a:chExt cx="1273772" cy="1798281"/>
          </a:xfrm>
        </p:grpSpPr>
        <p:sp>
          <p:nvSpPr>
            <p:cNvPr name="Freeform 8" id="8"/>
            <p:cNvSpPr/>
            <p:nvPr/>
          </p:nvSpPr>
          <p:spPr>
            <a:xfrm flipH="false" flipV="false" rot="0">
              <a:off x="0" y="0"/>
              <a:ext cx="1273772" cy="1798281"/>
            </a:xfrm>
            <a:custGeom>
              <a:avLst/>
              <a:gdLst/>
              <a:ahLst/>
              <a:cxnLst/>
              <a:rect r="r" b="b" t="t" l="l"/>
              <a:pathLst>
                <a:path h="1798281" w="1273772">
                  <a:moveTo>
                    <a:pt x="0" y="0"/>
                  </a:moveTo>
                  <a:lnTo>
                    <a:pt x="1273772" y="0"/>
                  </a:lnTo>
                  <a:lnTo>
                    <a:pt x="1273772" y="1798281"/>
                  </a:lnTo>
                  <a:lnTo>
                    <a:pt x="0" y="1798281"/>
                  </a:lnTo>
                  <a:close/>
                </a:path>
              </a:pathLst>
            </a:custGeom>
            <a:gradFill rotWithShape="true">
              <a:gsLst>
                <a:gs pos="0">
                  <a:srgbClr val="166678">
                    <a:alpha val="100000"/>
                  </a:srgbClr>
                </a:gs>
                <a:gs pos="100000">
                  <a:srgbClr val="212626">
                    <a:alpha val="100000"/>
                  </a:srgbClr>
                </a:gs>
              </a:gsLst>
              <a:path path="circle">
                <a:fillToRect l="0" r="100000" t="0" b="100000"/>
              </a:path>
              <a:tileRect r="0" l="-100000" b="0" t="-100000"/>
            </a:gradFill>
          </p:spPr>
        </p:sp>
        <p:sp>
          <p:nvSpPr>
            <p:cNvPr name="TextBox 9" id="9"/>
            <p:cNvSpPr txBox="true"/>
            <p:nvPr/>
          </p:nvSpPr>
          <p:spPr>
            <a:xfrm>
              <a:off x="0" y="-38100"/>
              <a:ext cx="1273772" cy="1836381"/>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747455" y="2729735"/>
            <a:ext cx="4407217" cy="6229282"/>
          </a:xfrm>
          <a:custGeom>
            <a:avLst/>
            <a:gdLst/>
            <a:ahLst/>
            <a:cxnLst/>
            <a:rect r="r" b="b" t="t" l="l"/>
            <a:pathLst>
              <a:path h="6229282" w="4407217">
                <a:moveTo>
                  <a:pt x="0" y="0"/>
                </a:moveTo>
                <a:lnTo>
                  <a:pt x="4407217" y="0"/>
                </a:lnTo>
                <a:lnTo>
                  <a:pt x="4407217" y="6229282"/>
                </a:lnTo>
                <a:lnTo>
                  <a:pt x="0" y="6229282"/>
                </a:lnTo>
                <a:lnTo>
                  <a:pt x="0" y="0"/>
                </a:lnTo>
                <a:close/>
              </a:path>
            </a:pathLst>
          </a:custGeom>
          <a:blipFill>
            <a:blip r:embed="rId3"/>
            <a:stretch>
              <a:fillRect l="0" t="0" r="0" b="0"/>
            </a:stretch>
          </a:blipFill>
        </p:spPr>
      </p:sp>
      <p:sp>
        <p:nvSpPr>
          <p:cNvPr name="Freeform 11" id="11"/>
          <p:cNvSpPr/>
          <p:nvPr/>
        </p:nvSpPr>
        <p:spPr>
          <a:xfrm flipH="false" flipV="false" rot="0">
            <a:off x="10136326" y="2665897"/>
            <a:ext cx="4298893" cy="6356958"/>
          </a:xfrm>
          <a:custGeom>
            <a:avLst/>
            <a:gdLst/>
            <a:ahLst/>
            <a:cxnLst/>
            <a:rect r="r" b="b" t="t" l="l"/>
            <a:pathLst>
              <a:path h="6356958" w="4298893">
                <a:moveTo>
                  <a:pt x="0" y="0"/>
                </a:moveTo>
                <a:lnTo>
                  <a:pt x="4298893" y="0"/>
                </a:lnTo>
                <a:lnTo>
                  <a:pt x="4298893" y="6356958"/>
                </a:lnTo>
                <a:lnTo>
                  <a:pt x="0" y="6356958"/>
                </a:lnTo>
                <a:lnTo>
                  <a:pt x="0" y="0"/>
                </a:lnTo>
                <a:close/>
              </a:path>
            </a:pathLst>
          </a:custGeom>
          <a:blipFill>
            <a:blip r:embed="rId4"/>
            <a:stretch>
              <a:fillRect l="0" t="0" r="0" b="0"/>
            </a:stretch>
          </a:blipFill>
        </p:spPr>
      </p:sp>
      <p:sp>
        <p:nvSpPr>
          <p:cNvPr name="TextBox 12" id="12"/>
          <p:cNvSpPr txBox="true"/>
          <p:nvPr/>
        </p:nvSpPr>
        <p:spPr>
          <a:xfrm rot="0">
            <a:off x="1028700" y="962025"/>
            <a:ext cx="8115300"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RESEARCH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true" flipV="true" rot="5400000">
            <a:off x="17081658" y="4750348"/>
            <a:ext cx="2412684" cy="2421766"/>
          </a:xfrm>
          <a:custGeom>
            <a:avLst/>
            <a:gdLst/>
            <a:ahLst/>
            <a:cxnLst/>
            <a:rect r="r" b="b" t="t" l="l"/>
            <a:pathLst>
              <a:path h="2421766" w="2412684">
                <a:moveTo>
                  <a:pt x="2412684" y="2421766"/>
                </a:moveTo>
                <a:lnTo>
                  <a:pt x="0" y="2421766"/>
                </a:lnTo>
                <a:lnTo>
                  <a:pt x="0" y="0"/>
                </a:lnTo>
                <a:lnTo>
                  <a:pt x="2412684" y="0"/>
                </a:lnTo>
                <a:lnTo>
                  <a:pt x="2412684" y="2421766"/>
                </a:lnTo>
                <a:close/>
              </a:path>
            </a:pathLst>
          </a:custGeom>
          <a:blipFill>
            <a:blip r:embed="rId2">
              <a:alphaModFix amt="50000"/>
            </a:blip>
            <a:stretch>
              <a:fillRect l="0" t="0" r="0" b="0"/>
            </a:stretch>
          </a:blipFill>
        </p:spPr>
      </p:sp>
      <p:sp>
        <p:nvSpPr>
          <p:cNvPr name="Freeform 3" id="3"/>
          <p:cNvSpPr/>
          <p:nvPr/>
        </p:nvSpPr>
        <p:spPr>
          <a:xfrm flipH="false" flipV="false" rot="5400000">
            <a:off x="-3926031" y="-4802830"/>
            <a:ext cx="8926745" cy="8960347"/>
          </a:xfrm>
          <a:custGeom>
            <a:avLst/>
            <a:gdLst/>
            <a:ahLst/>
            <a:cxnLst/>
            <a:rect r="r" b="b" t="t" l="l"/>
            <a:pathLst>
              <a:path h="8960347" w="8926745">
                <a:moveTo>
                  <a:pt x="0" y="0"/>
                </a:moveTo>
                <a:lnTo>
                  <a:pt x="8926745" y="0"/>
                </a:lnTo>
                <a:lnTo>
                  <a:pt x="8926745" y="8960346"/>
                </a:lnTo>
                <a:lnTo>
                  <a:pt x="0" y="8960346"/>
                </a:lnTo>
                <a:lnTo>
                  <a:pt x="0" y="0"/>
                </a:lnTo>
                <a:close/>
              </a:path>
            </a:pathLst>
          </a:custGeom>
          <a:blipFill>
            <a:blip r:embed="rId2"/>
            <a:stretch>
              <a:fillRect l="0" t="0" r="0" b="0"/>
            </a:stretch>
          </a:blipFill>
        </p:spPr>
      </p:sp>
      <p:sp>
        <p:nvSpPr>
          <p:cNvPr name="Freeform 4" id="4"/>
          <p:cNvSpPr/>
          <p:nvPr/>
        </p:nvSpPr>
        <p:spPr>
          <a:xfrm flipH="false" flipV="false" rot="0">
            <a:off x="13810616" y="753025"/>
            <a:ext cx="2043987" cy="2077990"/>
          </a:xfrm>
          <a:custGeom>
            <a:avLst/>
            <a:gdLst/>
            <a:ahLst/>
            <a:cxnLst/>
            <a:rect r="r" b="b" t="t" l="l"/>
            <a:pathLst>
              <a:path h="2077990" w="2043987">
                <a:moveTo>
                  <a:pt x="0" y="0"/>
                </a:moveTo>
                <a:lnTo>
                  <a:pt x="2043987" y="0"/>
                </a:lnTo>
                <a:lnTo>
                  <a:pt x="2043987" y="2077990"/>
                </a:lnTo>
                <a:lnTo>
                  <a:pt x="0" y="20779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48203" y="2019912"/>
            <a:ext cx="14591595" cy="7459953"/>
          </a:xfrm>
          <a:custGeom>
            <a:avLst/>
            <a:gdLst/>
            <a:ahLst/>
            <a:cxnLst/>
            <a:rect r="r" b="b" t="t" l="l"/>
            <a:pathLst>
              <a:path h="7459953" w="14591595">
                <a:moveTo>
                  <a:pt x="0" y="0"/>
                </a:moveTo>
                <a:lnTo>
                  <a:pt x="14591594" y="0"/>
                </a:lnTo>
                <a:lnTo>
                  <a:pt x="14591594" y="7459953"/>
                </a:lnTo>
                <a:lnTo>
                  <a:pt x="0" y="7459953"/>
                </a:lnTo>
                <a:lnTo>
                  <a:pt x="0" y="0"/>
                </a:lnTo>
                <a:close/>
              </a:path>
            </a:pathLst>
          </a:custGeom>
          <a:blipFill>
            <a:blip r:embed="rId5"/>
            <a:stretch>
              <a:fillRect l="0" t="0" r="0" b="0"/>
            </a:stretch>
          </a:blipFill>
        </p:spPr>
      </p:sp>
      <p:sp>
        <p:nvSpPr>
          <p:cNvPr name="TextBox 6" id="6"/>
          <p:cNvSpPr txBox="true"/>
          <p:nvPr/>
        </p:nvSpPr>
        <p:spPr>
          <a:xfrm rot="0">
            <a:off x="1028700" y="546771"/>
            <a:ext cx="7280433"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SWOT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272238" y="697592"/>
            <a:ext cx="12443902" cy="1245361"/>
          </a:xfrm>
          <a:prstGeom prst="rect">
            <a:avLst/>
          </a:prstGeom>
        </p:spPr>
        <p:txBody>
          <a:bodyPr anchor="t" rtlCol="false" tIns="0" lIns="0" bIns="0" rIns="0">
            <a:spAutoFit/>
          </a:bodyPr>
          <a:lstStyle/>
          <a:p>
            <a:pPr algn="l">
              <a:lnSpc>
                <a:spcPts val="7779"/>
              </a:lnSpc>
            </a:pPr>
            <a:r>
              <a:rPr lang="en-US" sz="7779">
                <a:solidFill>
                  <a:srgbClr val="FFFFFF"/>
                </a:solidFill>
                <a:latin typeface="Agrandir"/>
                <a:ea typeface="Agrandir"/>
                <a:cs typeface="Agrandir"/>
                <a:sym typeface="Agrandir"/>
              </a:rPr>
              <a:t>COMPATITOR ANALYSIS</a:t>
            </a:r>
          </a:p>
        </p:txBody>
      </p:sp>
      <p:grpSp>
        <p:nvGrpSpPr>
          <p:cNvPr name="Group 3" id="3"/>
          <p:cNvGrpSpPr/>
          <p:nvPr/>
        </p:nvGrpSpPr>
        <p:grpSpPr>
          <a:xfrm rot="0">
            <a:off x="1272238" y="2180947"/>
            <a:ext cx="10219213" cy="7498348"/>
            <a:chOff x="0" y="0"/>
            <a:chExt cx="2691480" cy="1974873"/>
          </a:xfrm>
        </p:grpSpPr>
        <p:sp>
          <p:nvSpPr>
            <p:cNvPr name="Freeform 4" id="4"/>
            <p:cNvSpPr/>
            <p:nvPr/>
          </p:nvSpPr>
          <p:spPr>
            <a:xfrm flipH="false" flipV="false" rot="0">
              <a:off x="0" y="0"/>
              <a:ext cx="2691480" cy="1974873"/>
            </a:xfrm>
            <a:custGeom>
              <a:avLst/>
              <a:gdLst/>
              <a:ahLst/>
              <a:cxnLst/>
              <a:rect r="r" b="b" t="t" l="l"/>
              <a:pathLst>
                <a:path h="1974873" w="2691480">
                  <a:moveTo>
                    <a:pt x="10606" y="0"/>
                  </a:moveTo>
                  <a:lnTo>
                    <a:pt x="2680874" y="0"/>
                  </a:lnTo>
                  <a:cubicBezTo>
                    <a:pt x="2683687" y="0"/>
                    <a:pt x="2686385" y="1117"/>
                    <a:pt x="2688374" y="3106"/>
                  </a:cubicBezTo>
                  <a:cubicBezTo>
                    <a:pt x="2690363" y="5096"/>
                    <a:pt x="2691480" y="7793"/>
                    <a:pt x="2691480" y="10606"/>
                  </a:cubicBezTo>
                  <a:lnTo>
                    <a:pt x="2691480" y="1964267"/>
                  </a:lnTo>
                  <a:cubicBezTo>
                    <a:pt x="2691480" y="1967080"/>
                    <a:pt x="2690363" y="1969778"/>
                    <a:pt x="2688374" y="1971767"/>
                  </a:cubicBezTo>
                  <a:cubicBezTo>
                    <a:pt x="2686385" y="1973756"/>
                    <a:pt x="2683687" y="1974873"/>
                    <a:pt x="2680874" y="1974873"/>
                  </a:cubicBezTo>
                  <a:lnTo>
                    <a:pt x="10606" y="1974873"/>
                  </a:lnTo>
                  <a:cubicBezTo>
                    <a:pt x="7793" y="1974873"/>
                    <a:pt x="5096" y="1973756"/>
                    <a:pt x="3106" y="1971767"/>
                  </a:cubicBezTo>
                  <a:cubicBezTo>
                    <a:pt x="1117" y="1969778"/>
                    <a:pt x="0" y="1967080"/>
                    <a:pt x="0" y="1964267"/>
                  </a:cubicBezTo>
                  <a:lnTo>
                    <a:pt x="0" y="10606"/>
                  </a:lnTo>
                  <a:cubicBezTo>
                    <a:pt x="0" y="7793"/>
                    <a:pt x="1117" y="5096"/>
                    <a:pt x="3106" y="3106"/>
                  </a:cubicBezTo>
                  <a:cubicBezTo>
                    <a:pt x="5096" y="1117"/>
                    <a:pt x="7793" y="0"/>
                    <a:pt x="10606" y="0"/>
                  </a:cubicBezTo>
                  <a:close/>
                </a:path>
              </a:pathLst>
            </a:custGeom>
            <a:gradFill rotWithShape="true">
              <a:gsLst>
                <a:gs pos="0">
                  <a:srgbClr val="166678">
                    <a:alpha val="100000"/>
                  </a:srgbClr>
                </a:gs>
                <a:gs pos="100000">
                  <a:srgbClr val="212626">
                    <a:alpha val="100000"/>
                  </a:srgbClr>
                </a:gs>
              </a:gsLst>
              <a:path path="circle">
                <a:fillToRect l="0" r="100000" t="0" b="100000"/>
              </a:path>
              <a:tileRect r="0" l="-100000" b="0" t="-100000"/>
            </a:gradFill>
          </p:spPr>
        </p:sp>
        <p:sp>
          <p:nvSpPr>
            <p:cNvPr name="TextBox 5" id="5"/>
            <p:cNvSpPr txBox="true"/>
            <p:nvPr/>
          </p:nvSpPr>
          <p:spPr>
            <a:xfrm>
              <a:off x="0" y="-38100"/>
              <a:ext cx="2691480" cy="201297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true" rot="5400000">
            <a:off x="-2952078" y="-1218697"/>
            <a:ext cx="5169279" cy="5188737"/>
          </a:xfrm>
          <a:custGeom>
            <a:avLst/>
            <a:gdLst/>
            <a:ahLst/>
            <a:cxnLst/>
            <a:rect r="r" b="b" t="t" l="l"/>
            <a:pathLst>
              <a:path h="5188737" w="5169279">
                <a:moveTo>
                  <a:pt x="0" y="5188737"/>
                </a:moveTo>
                <a:lnTo>
                  <a:pt x="5169280" y="5188737"/>
                </a:lnTo>
                <a:lnTo>
                  <a:pt x="5169280" y="0"/>
                </a:lnTo>
                <a:lnTo>
                  <a:pt x="0" y="0"/>
                </a:lnTo>
                <a:lnTo>
                  <a:pt x="0" y="5188737"/>
                </a:lnTo>
                <a:close/>
              </a:path>
            </a:pathLst>
          </a:custGeom>
          <a:blipFill>
            <a:blip r:embed="rId2">
              <a:alphaModFix amt="49000"/>
            </a:blip>
            <a:stretch>
              <a:fillRect l="0" t="0" r="0" b="0"/>
            </a:stretch>
          </a:blipFill>
        </p:spPr>
      </p:sp>
      <p:sp>
        <p:nvSpPr>
          <p:cNvPr name="Freeform 7" id="7"/>
          <p:cNvSpPr/>
          <p:nvPr/>
        </p:nvSpPr>
        <p:spPr>
          <a:xfrm flipH="false" flipV="false" rot="0">
            <a:off x="1272238" y="2180947"/>
            <a:ext cx="10219213" cy="7498348"/>
          </a:xfrm>
          <a:custGeom>
            <a:avLst/>
            <a:gdLst/>
            <a:ahLst/>
            <a:cxnLst/>
            <a:rect r="r" b="b" t="t" l="l"/>
            <a:pathLst>
              <a:path h="7498348" w="10219213">
                <a:moveTo>
                  <a:pt x="0" y="0"/>
                </a:moveTo>
                <a:lnTo>
                  <a:pt x="10219213" y="0"/>
                </a:lnTo>
                <a:lnTo>
                  <a:pt x="10219213" y="7498347"/>
                </a:lnTo>
                <a:lnTo>
                  <a:pt x="0" y="7498347"/>
                </a:lnTo>
                <a:lnTo>
                  <a:pt x="0" y="0"/>
                </a:lnTo>
                <a:close/>
              </a:path>
            </a:pathLst>
          </a:custGeom>
          <a:blipFill>
            <a:blip r:embed="rId3"/>
            <a:stretch>
              <a:fillRect l="0" t="0" r="0" b="0"/>
            </a:stretch>
          </a:blipFill>
        </p:spPr>
      </p:sp>
      <p:sp>
        <p:nvSpPr>
          <p:cNvPr name="Freeform 8" id="8"/>
          <p:cNvSpPr/>
          <p:nvPr/>
        </p:nvSpPr>
        <p:spPr>
          <a:xfrm flipH="true" flipV="true" rot="5400000">
            <a:off x="12387762" y="2482548"/>
            <a:ext cx="8926745" cy="8960347"/>
          </a:xfrm>
          <a:custGeom>
            <a:avLst/>
            <a:gdLst/>
            <a:ahLst/>
            <a:cxnLst/>
            <a:rect r="r" b="b" t="t" l="l"/>
            <a:pathLst>
              <a:path h="8960347" w="8926745">
                <a:moveTo>
                  <a:pt x="8926745" y="8960347"/>
                </a:moveTo>
                <a:lnTo>
                  <a:pt x="0" y="8960347"/>
                </a:lnTo>
                <a:lnTo>
                  <a:pt x="0" y="0"/>
                </a:lnTo>
                <a:lnTo>
                  <a:pt x="8926745" y="0"/>
                </a:lnTo>
                <a:lnTo>
                  <a:pt x="8926745" y="8960347"/>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272238" y="1699949"/>
            <a:ext cx="12443902" cy="1245361"/>
          </a:xfrm>
          <a:prstGeom prst="rect">
            <a:avLst/>
          </a:prstGeom>
        </p:spPr>
        <p:txBody>
          <a:bodyPr anchor="t" rtlCol="false" tIns="0" lIns="0" bIns="0" rIns="0">
            <a:spAutoFit/>
          </a:bodyPr>
          <a:lstStyle/>
          <a:p>
            <a:pPr algn="l">
              <a:lnSpc>
                <a:spcPts val="7779"/>
              </a:lnSpc>
            </a:pPr>
            <a:r>
              <a:rPr lang="en-US" sz="7779">
                <a:solidFill>
                  <a:srgbClr val="FFFFFF"/>
                </a:solidFill>
                <a:latin typeface="Agrandir"/>
                <a:ea typeface="Agrandir"/>
                <a:cs typeface="Agrandir"/>
                <a:sym typeface="Agrandir"/>
              </a:rPr>
              <a:t>COMPATITOR ANALYSIS</a:t>
            </a:r>
          </a:p>
        </p:txBody>
      </p:sp>
      <p:grpSp>
        <p:nvGrpSpPr>
          <p:cNvPr name="Group 3" id="3"/>
          <p:cNvGrpSpPr/>
          <p:nvPr/>
        </p:nvGrpSpPr>
        <p:grpSpPr>
          <a:xfrm rot="0">
            <a:off x="1272238" y="3298860"/>
            <a:ext cx="12632887" cy="5959440"/>
            <a:chOff x="0" y="0"/>
            <a:chExt cx="3327180" cy="1569564"/>
          </a:xfrm>
        </p:grpSpPr>
        <p:sp>
          <p:nvSpPr>
            <p:cNvPr name="Freeform 4" id="4"/>
            <p:cNvSpPr/>
            <p:nvPr/>
          </p:nvSpPr>
          <p:spPr>
            <a:xfrm flipH="false" flipV="false" rot="0">
              <a:off x="0" y="0"/>
              <a:ext cx="3327180" cy="1569564"/>
            </a:xfrm>
            <a:custGeom>
              <a:avLst/>
              <a:gdLst/>
              <a:ahLst/>
              <a:cxnLst/>
              <a:rect r="r" b="b" t="t" l="l"/>
              <a:pathLst>
                <a:path h="1569564" w="3327180">
                  <a:moveTo>
                    <a:pt x="8580" y="0"/>
                  </a:moveTo>
                  <a:lnTo>
                    <a:pt x="3318601" y="0"/>
                  </a:lnTo>
                  <a:cubicBezTo>
                    <a:pt x="3323339" y="0"/>
                    <a:pt x="3327180" y="3841"/>
                    <a:pt x="3327180" y="8580"/>
                  </a:cubicBezTo>
                  <a:lnTo>
                    <a:pt x="3327180" y="1560985"/>
                  </a:lnTo>
                  <a:cubicBezTo>
                    <a:pt x="3327180" y="1563260"/>
                    <a:pt x="3326276" y="1565443"/>
                    <a:pt x="3324667" y="1567052"/>
                  </a:cubicBezTo>
                  <a:cubicBezTo>
                    <a:pt x="3323058" y="1568661"/>
                    <a:pt x="3320876" y="1569564"/>
                    <a:pt x="3318601" y="1569564"/>
                  </a:cubicBezTo>
                  <a:lnTo>
                    <a:pt x="8580" y="1569564"/>
                  </a:lnTo>
                  <a:cubicBezTo>
                    <a:pt x="3841" y="1569564"/>
                    <a:pt x="0" y="1565723"/>
                    <a:pt x="0" y="1560985"/>
                  </a:cubicBezTo>
                  <a:lnTo>
                    <a:pt x="0" y="8580"/>
                  </a:lnTo>
                  <a:cubicBezTo>
                    <a:pt x="0" y="6304"/>
                    <a:pt x="904" y="4122"/>
                    <a:pt x="2513" y="2513"/>
                  </a:cubicBezTo>
                  <a:cubicBezTo>
                    <a:pt x="4122" y="904"/>
                    <a:pt x="6304" y="0"/>
                    <a:pt x="8580" y="0"/>
                  </a:cubicBezTo>
                  <a:close/>
                </a:path>
              </a:pathLst>
            </a:custGeom>
            <a:gradFill rotWithShape="true">
              <a:gsLst>
                <a:gs pos="0">
                  <a:srgbClr val="166678">
                    <a:alpha val="100000"/>
                  </a:srgbClr>
                </a:gs>
                <a:gs pos="100000">
                  <a:srgbClr val="212626">
                    <a:alpha val="100000"/>
                  </a:srgbClr>
                </a:gs>
              </a:gsLst>
              <a:path path="circle">
                <a:fillToRect l="0" r="100000" t="0" b="100000"/>
              </a:path>
              <a:tileRect r="0" l="-100000" b="0" t="-100000"/>
            </a:gradFill>
          </p:spPr>
        </p:sp>
        <p:sp>
          <p:nvSpPr>
            <p:cNvPr name="TextBox 5" id="5"/>
            <p:cNvSpPr txBox="true"/>
            <p:nvPr/>
          </p:nvSpPr>
          <p:spPr>
            <a:xfrm>
              <a:off x="0" y="-38100"/>
              <a:ext cx="3327180" cy="160766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true" rot="5400000">
            <a:off x="-2952078" y="-1218697"/>
            <a:ext cx="5169279" cy="5188737"/>
          </a:xfrm>
          <a:custGeom>
            <a:avLst/>
            <a:gdLst/>
            <a:ahLst/>
            <a:cxnLst/>
            <a:rect r="r" b="b" t="t" l="l"/>
            <a:pathLst>
              <a:path h="5188737" w="5169279">
                <a:moveTo>
                  <a:pt x="0" y="5188737"/>
                </a:moveTo>
                <a:lnTo>
                  <a:pt x="5169280" y="5188737"/>
                </a:lnTo>
                <a:lnTo>
                  <a:pt x="5169280" y="0"/>
                </a:lnTo>
                <a:lnTo>
                  <a:pt x="0" y="0"/>
                </a:lnTo>
                <a:lnTo>
                  <a:pt x="0" y="5188737"/>
                </a:lnTo>
                <a:close/>
              </a:path>
            </a:pathLst>
          </a:custGeom>
          <a:blipFill>
            <a:blip r:embed="rId2">
              <a:alphaModFix amt="49000"/>
            </a:blip>
            <a:stretch>
              <a:fillRect l="0" t="0" r="0" b="0"/>
            </a:stretch>
          </a:blipFill>
        </p:spPr>
      </p:sp>
      <p:sp>
        <p:nvSpPr>
          <p:cNvPr name="Freeform 7" id="7"/>
          <p:cNvSpPr/>
          <p:nvPr/>
        </p:nvSpPr>
        <p:spPr>
          <a:xfrm flipH="true" flipV="true" rot="5400000">
            <a:off x="14565965" y="-3965789"/>
            <a:ext cx="8926745" cy="8960347"/>
          </a:xfrm>
          <a:custGeom>
            <a:avLst/>
            <a:gdLst/>
            <a:ahLst/>
            <a:cxnLst/>
            <a:rect r="r" b="b" t="t" l="l"/>
            <a:pathLst>
              <a:path h="8960347" w="8926745">
                <a:moveTo>
                  <a:pt x="8926745" y="8960346"/>
                </a:moveTo>
                <a:lnTo>
                  <a:pt x="0" y="8960346"/>
                </a:lnTo>
                <a:lnTo>
                  <a:pt x="0" y="0"/>
                </a:lnTo>
                <a:lnTo>
                  <a:pt x="8926745" y="0"/>
                </a:lnTo>
                <a:lnTo>
                  <a:pt x="8926745" y="8960346"/>
                </a:lnTo>
                <a:close/>
              </a:path>
            </a:pathLst>
          </a:custGeom>
          <a:blipFill>
            <a:blip r:embed="rId2"/>
            <a:stretch>
              <a:fillRect l="0" t="0" r="0" b="0"/>
            </a:stretch>
          </a:blipFill>
        </p:spPr>
      </p:sp>
      <p:sp>
        <p:nvSpPr>
          <p:cNvPr name="Freeform 8" id="8"/>
          <p:cNvSpPr/>
          <p:nvPr/>
        </p:nvSpPr>
        <p:spPr>
          <a:xfrm flipH="false" flipV="false" rot="0">
            <a:off x="1366731" y="3394111"/>
            <a:ext cx="12443902" cy="5768937"/>
          </a:xfrm>
          <a:custGeom>
            <a:avLst/>
            <a:gdLst/>
            <a:ahLst/>
            <a:cxnLst/>
            <a:rect r="r" b="b" t="t" l="l"/>
            <a:pathLst>
              <a:path h="5768937" w="12443902">
                <a:moveTo>
                  <a:pt x="0" y="0"/>
                </a:moveTo>
                <a:lnTo>
                  <a:pt x="12443902" y="0"/>
                </a:lnTo>
                <a:lnTo>
                  <a:pt x="12443902" y="5768938"/>
                </a:lnTo>
                <a:lnTo>
                  <a:pt x="0" y="5768938"/>
                </a:lnTo>
                <a:lnTo>
                  <a:pt x="0" y="0"/>
                </a:lnTo>
                <a:close/>
              </a:path>
            </a:pathLst>
          </a:custGeom>
          <a:blipFill>
            <a:blip r:embed="rId3"/>
            <a:stretch>
              <a:fillRect l="-1013" t="-959" r="-1013" b="0"/>
            </a:stretch>
          </a:blipFill>
        </p:spPr>
      </p:sp>
      <p:sp>
        <p:nvSpPr>
          <p:cNvPr name="Freeform 9" id="9"/>
          <p:cNvSpPr/>
          <p:nvPr/>
        </p:nvSpPr>
        <p:spPr>
          <a:xfrm flipH="false" flipV="false" rot="0">
            <a:off x="15577864" y="8316990"/>
            <a:ext cx="2710136" cy="2755221"/>
          </a:xfrm>
          <a:custGeom>
            <a:avLst/>
            <a:gdLst/>
            <a:ahLst/>
            <a:cxnLst/>
            <a:rect r="r" b="b" t="t" l="l"/>
            <a:pathLst>
              <a:path h="2755221" w="2710136">
                <a:moveTo>
                  <a:pt x="0" y="0"/>
                </a:moveTo>
                <a:lnTo>
                  <a:pt x="2710136" y="0"/>
                </a:lnTo>
                <a:lnTo>
                  <a:pt x="2710136" y="2755221"/>
                </a:lnTo>
                <a:lnTo>
                  <a:pt x="0" y="2755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66678">
                <a:alpha val="100000"/>
              </a:srgbClr>
            </a:gs>
            <a:gs pos="100000">
              <a:srgbClr val="21262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062259" y="1014392"/>
            <a:ext cx="7602431" cy="7631048"/>
          </a:xfrm>
          <a:custGeom>
            <a:avLst/>
            <a:gdLst/>
            <a:ahLst/>
            <a:cxnLst/>
            <a:rect r="r" b="b" t="t" l="l"/>
            <a:pathLst>
              <a:path h="7631048" w="7602431">
                <a:moveTo>
                  <a:pt x="0" y="0"/>
                </a:moveTo>
                <a:lnTo>
                  <a:pt x="7602432" y="0"/>
                </a:lnTo>
                <a:lnTo>
                  <a:pt x="7602432" y="7631048"/>
                </a:lnTo>
                <a:lnTo>
                  <a:pt x="0" y="7631048"/>
                </a:lnTo>
                <a:lnTo>
                  <a:pt x="0" y="0"/>
                </a:lnTo>
                <a:close/>
              </a:path>
            </a:pathLst>
          </a:custGeom>
          <a:blipFill>
            <a:blip r:embed="rId2"/>
            <a:stretch>
              <a:fillRect l="0" t="0" r="0" b="0"/>
            </a:stretch>
          </a:blipFill>
        </p:spPr>
      </p:sp>
      <p:sp>
        <p:nvSpPr>
          <p:cNvPr name="Freeform 3" id="3"/>
          <p:cNvSpPr/>
          <p:nvPr/>
        </p:nvSpPr>
        <p:spPr>
          <a:xfrm flipH="false" flipV="false" rot="0">
            <a:off x="3359050" y="5576008"/>
            <a:ext cx="2520789" cy="2562724"/>
          </a:xfrm>
          <a:custGeom>
            <a:avLst/>
            <a:gdLst/>
            <a:ahLst/>
            <a:cxnLst/>
            <a:rect r="r" b="b" t="t" l="l"/>
            <a:pathLst>
              <a:path h="2562724" w="2520789">
                <a:moveTo>
                  <a:pt x="0" y="0"/>
                </a:moveTo>
                <a:lnTo>
                  <a:pt x="2520789" y="0"/>
                </a:lnTo>
                <a:lnTo>
                  <a:pt x="2520789" y="2562724"/>
                </a:lnTo>
                <a:lnTo>
                  <a:pt x="0" y="2562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5885729" y="218503"/>
            <a:ext cx="3621013" cy="3634643"/>
          </a:xfrm>
          <a:custGeom>
            <a:avLst/>
            <a:gdLst/>
            <a:ahLst/>
            <a:cxnLst/>
            <a:rect r="r" b="b" t="t" l="l"/>
            <a:pathLst>
              <a:path h="3634643" w="3621013">
                <a:moveTo>
                  <a:pt x="0" y="0"/>
                </a:moveTo>
                <a:lnTo>
                  <a:pt x="3621012" y="0"/>
                </a:lnTo>
                <a:lnTo>
                  <a:pt x="3621012" y="3634642"/>
                </a:lnTo>
                <a:lnTo>
                  <a:pt x="0" y="3634642"/>
                </a:lnTo>
                <a:lnTo>
                  <a:pt x="0" y="0"/>
                </a:lnTo>
                <a:close/>
              </a:path>
            </a:pathLst>
          </a:custGeom>
          <a:blipFill>
            <a:blip r:embed="rId2"/>
            <a:stretch>
              <a:fillRect l="0" t="0" r="0" b="0"/>
            </a:stretch>
          </a:blipFill>
        </p:spPr>
      </p:sp>
      <p:sp>
        <p:nvSpPr>
          <p:cNvPr name="TextBox 5" id="5"/>
          <p:cNvSpPr txBox="true"/>
          <p:nvPr/>
        </p:nvSpPr>
        <p:spPr>
          <a:xfrm rot="0">
            <a:off x="1028700" y="790575"/>
            <a:ext cx="10613677" cy="1245249"/>
          </a:xfrm>
          <a:prstGeom prst="rect">
            <a:avLst/>
          </a:prstGeom>
        </p:spPr>
        <p:txBody>
          <a:bodyPr anchor="t" rtlCol="false" tIns="0" lIns="0" bIns="0" rIns="0">
            <a:spAutoFit/>
          </a:bodyPr>
          <a:lstStyle/>
          <a:p>
            <a:pPr algn="l">
              <a:lnSpc>
                <a:spcPts val="7775"/>
              </a:lnSpc>
            </a:pPr>
            <a:r>
              <a:rPr lang="en-US" sz="7775">
                <a:solidFill>
                  <a:srgbClr val="FFFFFF"/>
                </a:solidFill>
                <a:latin typeface="Agrandir"/>
                <a:ea typeface="Agrandir"/>
                <a:cs typeface="Agrandir"/>
                <a:sym typeface="Agrandir"/>
              </a:rPr>
              <a:t>INTERVIEW QUESTION</a:t>
            </a:r>
          </a:p>
        </p:txBody>
      </p:sp>
      <p:sp>
        <p:nvSpPr>
          <p:cNvPr name="TextBox 6" id="6"/>
          <p:cNvSpPr txBox="true"/>
          <p:nvPr/>
        </p:nvSpPr>
        <p:spPr>
          <a:xfrm rot="0">
            <a:off x="1028700" y="3436861"/>
            <a:ext cx="13237763" cy="732484"/>
          </a:xfrm>
          <a:prstGeom prst="rect">
            <a:avLst/>
          </a:prstGeom>
        </p:spPr>
        <p:txBody>
          <a:bodyPr anchor="t" rtlCol="false" tIns="0" lIns="0" bIns="0" rIns="0">
            <a:spAutoFit/>
          </a:bodyPr>
          <a:lstStyle/>
          <a:p>
            <a:pPr algn="l">
              <a:lnSpc>
                <a:spcPts val="2899"/>
              </a:lnSpc>
            </a:pPr>
            <a:r>
              <a:rPr lang="en-US" sz="2659">
                <a:solidFill>
                  <a:srgbClr val="DBDBDB"/>
                </a:solidFill>
                <a:latin typeface="Montserrat"/>
                <a:ea typeface="Montserrat"/>
                <a:cs typeface="Montserrat"/>
                <a:sym typeface="Montserrat"/>
              </a:rPr>
              <a:t>2. Do you use your mobile phone more or your laptop? And if you had to choose, would you prefer a mobile app or a website?  </a:t>
            </a:r>
          </a:p>
        </p:txBody>
      </p:sp>
      <p:sp>
        <p:nvSpPr>
          <p:cNvPr name="TextBox 7" id="7"/>
          <p:cNvSpPr txBox="true"/>
          <p:nvPr/>
        </p:nvSpPr>
        <p:spPr>
          <a:xfrm rot="0">
            <a:off x="1028700" y="4426520"/>
            <a:ext cx="13237763" cy="732484"/>
          </a:xfrm>
          <a:prstGeom prst="rect">
            <a:avLst/>
          </a:prstGeom>
        </p:spPr>
        <p:txBody>
          <a:bodyPr anchor="t" rtlCol="false" tIns="0" lIns="0" bIns="0" rIns="0">
            <a:spAutoFit/>
          </a:bodyPr>
          <a:lstStyle/>
          <a:p>
            <a:pPr algn="l">
              <a:lnSpc>
                <a:spcPts val="2899"/>
              </a:lnSpc>
            </a:pPr>
            <a:r>
              <a:rPr lang="en-US" sz="2659">
                <a:solidFill>
                  <a:srgbClr val="DBDBDB"/>
                </a:solidFill>
                <a:latin typeface="Montserrat"/>
                <a:ea typeface="Montserrat"/>
                <a:cs typeface="Montserrat"/>
                <a:sym typeface="Montserrat"/>
              </a:rPr>
              <a:t>3. Do you use your mobile phone more or your laptop? And if you had to choose, would you prefer a mobile app or a website?  </a:t>
            </a:r>
          </a:p>
        </p:txBody>
      </p:sp>
      <p:sp>
        <p:nvSpPr>
          <p:cNvPr name="TextBox 8" id="8"/>
          <p:cNvSpPr txBox="true"/>
          <p:nvPr/>
        </p:nvSpPr>
        <p:spPr>
          <a:xfrm rot="0">
            <a:off x="1028700" y="5416179"/>
            <a:ext cx="13237763" cy="732484"/>
          </a:xfrm>
          <a:prstGeom prst="rect">
            <a:avLst/>
          </a:prstGeom>
        </p:spPr>
        <p:txBody>
          <a:bodyPr anchor="t" rtlCol="false" tIns="0" lIns="0" bIns="0" rIns="0">
            <a:spAutoFit/>
          </a:bodyPr>
          <a:lstStyle/>
          <a:p>
            <a:pPr algn="l">
              <a:lnSpc>
                <a:spcPts val="2899"/>
              </a:lnSpc>
            </a:pPr>
            <a:r>
              <a:rPr lang="en-US" sz="2659">
                <a:solidFill>
                  <a:srgbClr val="DBDBDB"/>
                </a:solidFill>
                <a:latin typeface="Montserrat"/>
                <a:ea typeface="Montserrat"/>
                <a:cs typeface="Montserrat"/>
                <a:sym typeface="Montserrat"/>
              </a:rPr>
              <a:t>4. Do you exercise? If yes, what activities do you prefer? If no, are you thinking of starting? </a:t>
            </a:r>
          </a:p>
        </p:txBody>
      </p:sp>
      <p:sp>
        <p:nvSpPr>
          <p:cNvPr name="TextBox 9" id="9"/>
          <p:cNvSpPr txBox="true"/>
          <p:nvPr/>
        </p:nvSpPr>
        <p:spPr>
          <a:xfrm rot="0">
            <a:off x="1028700" y="6405839"/>
            <a:ext cx="13237763" cy="370534"/>
          </a:xfrm>
          <a:prstGeom prst="rect">
            <a:avLst/>
          </a:prstGeom>
        </p:spPr>
        <p:txBody>
          <a:bodyPr anchor="t" rtlCol="false" tIns="0" lIns="0" bIns="0" rIns="0">
            <a:spAutoFit/>
          </a:bodyPr>
          <a:lstStyle/>
          <a:p>
            <a:pPr algn="l">
              <a:lnSpc>
                <a:spcPts val="2899"/>
              </a:lnSpc>
            </a:pPr>
            <a:r>
              <a:rPr lang="en-US" sz="2659">
                <a:solidFill>
                  <a:srgbClr val="DBDBDB"/>
                </a:solidFill>
                <a:latin typeface="Montserrat"/>
                <a:ea typeface="Montserrat"/>
                <a:cs typeface="Montserrat"/>
                <a:sym typeface="Montserrat"/>
              </a:rPr>
              <a:t>5. What type of insulin do you use, and how do you manage its doses? </a:t>
            </a:r>
          </a:p>
        </p:txBody>
      </p:sp>
      <p:sp>
        <p:nvSpPr>
          <p:cNvPr name="TextBox 10" id="10"/>
          <p:cNvSpPr txBox="true"/>
          <p:nvPr/>
        </p:nvSpPr>
        <p:spPr>
          <a:xfrm rot="0">
            <a:off x="1028700" y="7033548"/>
            <a:ext cx="13237763" cy="732484"/>
          </a:xfrm>
          <a:prstGeom prst="rect">
            <a:avLst/>
          </a:prstGeom>
        </p:spPr>
        <p:txBody>
          <a:bodyPr anchor="t" rtlCol="false" tIns="0" lIns="0" bIns="0" rIns="0">
            <a:spAutoFit/>
          </a:bodyPr>
          <a:lstStyle/>
          <a:p>
            <a:pPr algn="l">
              <a:lnSpc>
                <a:spcPts val="2899"/>
              </a:lnSpc>
            </a:pPr>
            <a:r>
              <a:rPr lang="en-US" sz="2659">
                <a:solidFill>
                  <a:srgbClr val="DBDBDB"/>
                </a:solidFill>
                <a:latin typeface="Montserrat"/>
                <a:ea typeface="Montserrat"/>
                <a:cs typeface="Montserrat"/>
                <a:sym typeface="Montserrat"/>
              </a:rPr>
              <a:t>6. Do you face any challenges in maintaining stable sugar levels with insulin use?  </a:t>
            </a:r>
          </a:p>
        </p:txBody>
      </p:sp>
      <p:sp>
        <p:nvSpPr>
          <p:cNvPr name="TextBox 11" id="11"/>
          <p:cNvSpPr txBox="true"/>
          <p:nvPr/>
        </p:nvSpPr>
        <p:spPr>
          <a:xfrm rot="0">
            <a:off x="1028700" y="8023207"/>
            <a:ext cx="13237763" cy="732484"/>
          </a:xfrm>
          <a:prstGeom prst="rect">
            <a:avLst/>
          </a:prstGeom>
        </p:spPr>
        <p:txBody>
          <a:bodyPr anchor="t" rtlCol="false" tIns="0" lIns="0" bIns="0" rIns="0">
            <a:spAutoFit/>
          </a:bodyPr>
          <a:lstStyle/>
          <a:p>
            <a:pPr algn="l">
              <a:lnSpc>
                <a:spcPts val="2899"/>
              </a:lnSpc>
            </a:pPr>
            <a:r>
              <a:rPr lang="en-US" sz="2659">
                <a:solidFill>
                  <a:srgbClr val="DBDBDB"/>
                </a:solidFill>
                <a:latin typeface="Montserrat"/>
                <a:ea typeface="Montserrat"/>
                <a:cs typeface="Montserrat"/>
                <a:sym typeface="Montserrat"/>
              </a:rPr>
              <a:t>7. Do you use any devices or apps to monitor your sugar levels and insulin doses? </a:t>
            </a:r>
          </a:p>
        </p:txBody>
      </p:sp>
      <p:sp>
        <p:nvSpPr>
          <p:cNvPr name="TextBox 12" id="12"/>
          <p:cNvSpPr txBox="true"/>
          <p:nvPr/>
        </p:nvSpPr>
        <p:spPr>
          <a:xfrm rot="0">
            <a:off x="1028700" y="9012866"/>
            <a:ext cx="13237763" cy="370534"/>
          </a:xfrm>
          <a:prstGeom prst="rect">
            <a:avLst/>
          </a:prstGeom>
        </p:spPr>
        <p:txBody>
          <a:bodyPr anchor="t" rtlCol="false" tIns="0" lIns="0" bIns="0" rIns="0">
            <a:spAutoFit/>
          </a:bodyPr>
          <a:lstStyle/>
          <a:p>
            <a:pPr algn="l">
              <a:lnSpc>
                <a:spcPts val="2899"/>
              </a:lnSpc>
            </a:pPr>
            <a:r>
              <a:rPr lang="en-US" sz="2659">
                <a:solidFill>
                  <a:srgbClr val="DBDBDB"/>
                </a:solidFill>
                <a:latin typeface="Montserrat"/>
                <a:ea typeface="Montserrat"/>
                <a:cs typeface="Montserrat"/>
                <a:sym typeface="Montserrat"/>
              </a:rPr>
              <a:t>8. What type of diabetes do you have? </a:t>
            </a:r>
          </a:p>
        </p:txBody>
      </p:sp>
      <p:sp>
        <p:nvSpPr>
          <p:cNvPr name="TextBox 13" id="13"/>
          <p:cNvSpPr txBox="true"/>
          <p:nvPr/>
        </p:nvSpPr>
        <p:spPr>
          <a:xfrm rot="0">
            <a:off x="1028700" y="2449152"/>
            <a:ext cx="13237763" cy="732484"/>
          </a:xfrm>
          <a:prstGeom prst="rect">
            <a:avLst/>
          </a:prstGeom>
        </p:spPr>
        <p:txBody>
          <a:bodyPr anchor="t" rtlCol="false" tIns="0" lIns="0" bIns="0" rIns="0">
            <a:spAutoFit/>
          </a:bodyPr>
          <a:lstStyle/>
          <a:p>
            <a:pPr algn="l">
              <a:lnSpc>
                <a:spcPts val="2899"/>
              </a:lnSpc>
            </a:pPr>
            <a:r>
              <a:rPr lang="en-US" sz="2659">
                <a:solidFill>
                  <a:srgbClr val="DBDBDB"/>
                </a:solidFill>
                <a:latin typeface="Montserrat"/>
                <a:ea typeface="Montserrat"/>
                <a:cs typeface="Montserrat"/>
                <a:sym typeface="Montserrat"/>
              </a:rPr>
              <a:t>1. What types of food do you prefer? Do you follow a specific diet or eat randomly?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DAGiWK4GqJY</dc:identifier>
  <dcterms:modified xsi:type="dcterms:W3CDTF">2011-08-01T06:04:30Z</dcterms:modified>
  <cp:revision>1</cp:revision>
  <dc:title>Black and Teal Gradient Business Meeting Presentaion</dc:title>
</cp:coreProperties>
</file>